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56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type="screen16x9" cy="5143500" cx="9144000"/>
  <p:notesSz cx="6858000" cy="9144000"/>
  <p:embeddedFontLst>
    <p:embeddedFont>
      <p:font typeface="Tw Cen MT" panose="020B0602020104020603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B5968"/>
  </p:clrMru>
</p:presentationPr>
</file>

<file path=ppt/tableStyles.xml><?xml version="1.0" encoding="utf-8"?>
<a:tblStyleLst xmlns:a="http://schemas.openxmlformats.org/drawingml/2006/main" def="{5C22544A-7EE6-4342-B048-85BDC9FD1C3A}">
  <a:tblStyle styleId="{DDF693C5-160D-4C2D-920E-669E0B51A5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79C0C31-7F9B-4868-8458-0148D077EA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A135F7BB-9A23-4FF5-9CD3-7C07640BAF0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2956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font" Target="fonts/font1.fntdata"/><Relationship Id="rId68" Type="http://schemas.openxmlformats.org/officeDocument/2006/relationships/font" Target="fonts/font2.fntdata"/><Relationship Id="rId69" Type="http://schemas.openxmlformats.org/officeDocument/2006/relationships/font" Target="fonts/font3.fntdata"/><Relationship Id="rId70" Type="http://schemas.openxmlformats.org/officeDocument/2006/relationships/font" Target="fonts/font4.fntdata"/><Relationship Id="rId71" Type="http://schemas.openxmlformats.org/officeDocument/2006/relationships/font" Target="fonts/font5.fntdata"/><Relationship Id="rId72" Type="http://schemas.openxmlformats.org/officeDocument/2006/relationships/font" Target="fonts/font6.fntdata"/><Relationship Id="rId73" Type="http://schemas.openxmlformats.org/officeDocument/2006/relationships/font" Target="fonts/font7.fntdata"/><Relationship Id="rId74" Type="http://schemas.openxmlformats.org/officeDocument/2006/relationships/font" Target="fonts/font8.fntdata"/><Relationship Id="rId75" Type="http://schemas.openxmlformats.org/officeDocument/2006/relationships/font" Target="fonts/font9.fntdata"/><Relationship Id="rId76" Type="http://schemas.openxmlformats.org/officeDocument/2006/relationships/font" Target="fonts/font10.fntdata"/><Relationship Id="rId77" Type="http://schemas.openxmlformats.org/officeDocument/2006/relationships/tableStyles" Target="tableStyle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20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9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2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591" name="Google Shape;175;p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Google Shape;249;g1a42ec57b9f_4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29" name="Google Shape;250;g1a42ec57b9f_4_18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Google Shape;258;g1a42ec57b9f_4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36" name="Google Shape;259;g1a42ec57b9f_4_19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Google Shape;267;g1a42ec57b9f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42" name="Google Shape;268;g1a42ec57b9f_4_20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Google Shape;276;g1a42ec57b9f_4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47" name="Google Shape;277;g1a42ec57b9f_4_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56" name="Google Shape;228;g1a42ec57b9f_4_1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64" name="Google Shape;228;g1a42ec57b9f_4_1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72" name="Google Shape;228;g1a42ec57b9f_4_1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80" name="Google Shape;228;g1a42ec57b9f_4_1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Google Shape;434;g1a42ec57b9f_4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85" name="Google Shape;435;g1a42ec57b9f_4_35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Google Shape;441;g1a42ec57b9f_4_35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798" name="Google Shape;442;g1a42ec57b9f_4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48799" name="Google Shape;443;g1a42ec57b9f_4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Google Shape;134;g1ac456ae6b6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655" name="Google Shape;135;g1ac456ae6b6_2_7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Google Shape;467;g1a42ec57b9f_4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08" name="Google Shape;468;g1a42ec57b9f_4_38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477;g1a42ec57b9f_4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16" name="Google Shape;478;g1a42ec57b9f_4_39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Google Shape;486;g1a42ec57b9f_4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22" name="Google Shape;487;g1a42ec57b9f_4_40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30" name="Google Shape;496;g1a42ec57b9f_4_4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Google Shape;321;g1a42ec57b9f_4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67" name="Google Shape;322;g1a42ec57b9f_4_25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Google Shape;328;g1a42ec57b9f_4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74" name="Google Shape;329;g1a42ec57b9f_4_25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Google Shape;346;g1a42ec57b9f_4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81" name="Google Shape;347;g1a42ec57b9f_4_27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Google Shape;355;g1a42ec57b9f_4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88" name="Google Shape;356;g1a42ec57b9f_4_28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Google Shape;364;g1a42ec57b9f_4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94" name="Google Shape;365;g1a42ec57b9f_4_29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Google Shape;373;g1a42ec57b9f_4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899" name="Google Shape;374;g1a42ec57b9f_4_29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66" name="Google Shape;170;g1a42ec57b9f_4_1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Google Shape;176;g1a42ec57b9f_4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06" name="Google Shape;177;g1a42ec57b9f_4_12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Google Shape;193;g1a42ec57b9f_4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14" name="Google Shape;194;g1a42ec57b9f_4_13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Google Shape;202;g1a42ec57b9f_4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22" name="Google Shape;203;g1a42ec57b9f_4_14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Google Shape;211;g1a42ec57b9f_4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28" name="Google Shape;212;g1a42ec57b9f_4_15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33" name="Google Shape;170;g1a42ec57b9f_4_1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Google Shape;381;g1a42ec57b9f_4_30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949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50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59" name="Google Shape;408;g1a42ec57b9f_4_32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66" name="Google Shape;417;g1a42ec57b9f_4_3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73" name="Google Shape;426;g1a42ec57b9f_4_3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78" name="Google Shape;170;g1a42ec57b9f_4_1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381;g1a42ec57b9f_4_30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684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85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Google Shape;381;g1a42ec57b9f_4_30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991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92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999" name="Google Shape;408;g1a42ec57b9f_4_32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06" name="Google Shape;417;g1a42ec57b9f_4_3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12" name="Google Shape;426;g1a42ec57b9f_4_3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17" name="Google Shape;170;g1a42ec57b9f_4_1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Google Shape;381;g1a42ec57b9f_4_30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903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3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41" name="Google Shape;408;g1a42ec57b9f_4_32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7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48" name="Google Shape;417;g1a42ec57b9f_4_3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54" name="Google Shape;426;g1a42ec57b9f_4_3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59" name="Google Shape;170;g1a42ec57b9f_4_1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94" name="Google Shape;408;g1a42ec57b9f_4_32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Google Shape;381;g1a42ec57b9f_4_30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9073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74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81" name="Google Shape;408;g1a42ec57b9f_4_32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88" name="Google Shape;417;g1a42ec57b9f_4_3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3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094" name="Google Shape;426;g1a42ec57b9f_4_3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Google Shape;554;g1a42ec57b9f_2_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99" name="Google Shape;555;g1a42ec57b9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Google Shape;559;g1a42ec57b9f_2_1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01" name="Google Shape;560;g1a42ec57b9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Google Shape;564;g1a42ec57b9f_4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9109" name="Google Shape;565;g1a42ec57b9f_4_4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02" name="Google Shape;417;g1a42ec57b9f_4_3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09" name="Google Shape;426;g1a42ec57b9f_4_3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Google Shape;220;g1a42ec57b9f_4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14" name="Google Shape;221;g1a42ec57b9f_4_16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722" name="Google Shape;228;g1a42ec57b9f_4_1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3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300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9140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9141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05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151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9152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302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99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5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/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anchor="ctr" anchorCtr="0" bIns="0" lIns="297000" rIns="297000" spcFirstLastPara="1" tIns="0" wrap="square">
            <a:noAutofit/>
          </a:bodyPr>
          <a:lstStyle>
            <a:lvl1pPr algn="r"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b="0"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0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/>
          <a:noFill/>
          <a:ln>
            <a:noFill/>
          </a:ln>
        </p:spPr>
        <p:txBody>
          <a:bodyPr anchor="ctr" anchorCtr="0" bIns="81000" lIns="81000" rIns="81000" spcFirstLastPara="1" tIns="81000" wrap="square">
            <a:normAutofit/>
          </a:bodyPr>
          <a:lstStyle>
            <a:lvl1pPr algn="l" indent="-323850" lvl="0" marL="4572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algn="l" indent="-317500" lvl="1" marL="9144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algn="l" indent="-304800" lvl="2" marL="1371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algn="l" indent="-298450" lvl="3" marL="18288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algn="l" indent="-298450" lvl="4" marL="22860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algn="l" indent="-317500" lvl="5" marL="27432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algn="l" indent="-317500" lvl="6" marL="32004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algn="l" indent="-317500" lvl="7" marL="3657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algn="l" indent="-317500" lvl="8" marL="4114800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/>
        </p:txBody>
      </p:sp>
      <p:sp>
        <p:nvSpPr>
          <p:cNvPr id="104861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lvl1pPr algn="ctr" indent="0" lvl="0" marL="0" rtl="0">
              <a:spcBef>
                <a:spcPts val="0"/>
              </a:spcBef>
              <a:buNone/>
            </a:lvl1pPr>
            <a:lvl2pPr algn="ctr" indent="0" lvl="1" marL="0" rtl="0">
              <a:spcBef>
                <a:spcPts val="0"/>
              </a:spcBef>
              <a:buNone/>
            </a:lvl2pPr>
            <a:lvl3pPr algn="ctr" indent="0" lvl="2" marL="0" rtl="0">
              <a:spcBef>
                <a:spcPts val="0"/>
              </a:spcBef>
              <a:buNone/>
            </a:lvl3pPr>
            <a:lvl4pPr algn="ctr" indent="0" lvl="3" marL="0" rtl="0">
              <a:spcBef>
                <a:spcPts val="0"/>
              </a:spcBef>
              <a:buNone/>
            </a:lvl4pPr>
            <a:lvl5pPr algn="ctr" indent="0" lvl="4" marL="0" rtl="0">
              <a:spcBef>
                <a:spcPts val="0"/>
              </a:spcBef>
              <a:buNone/>
            </a:lvl5pPr>
            <a:lvl6pPr algn="ctr" indent="0" lvl="5" marL="0" rtl="0">
              <a:spcBef>
                <a:spcPts val="0"/>
              </a:spcBef>
              <a:buNone/>
            </a:lvl6pPr>
            <a:lvl7pPr algn="ctr" indent="0" lvl="6" marL="0" rtl="0">
              <a:spcBef>
                <a:spcPts val="0"/>
              </a:spcBef>
              <a:buNone/>
            </a:lvl7pPr>
            <a:lvl8pPr algn="ctr" indent="0" lvl="7" marL="0" rtl="0">
              <a:spcBef>
                <a:spcPts val="0"/>
              </a:spcBef>
              <a:buNone/>
            </a:lvl8pPr>
            <a:lvl9pPr algn="ctr" indent="0" lvl="8" marL="0" rtl="0">
              <a:spcBef>
                <a:spcPts val="0"/>
              </a:spcBef>
              <a:buNone/>
            </a:lvl9pPr>
          </a:lstStyle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292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Google Shape;70;p17"/>
          <p:cNvSpPr txBox="1">
            <a:spLocks noGrp="1"/>
          </p:cNvSpPr>
          <p:nvPr>
            <p:ph type="title"/>
          </p:nvPr>
        </p:nvSpPr>
        <p:spPr>
          <a:xfrm>
            <a:off x="5905208" y="1257307"/>
            <a:ext cx="2943000" cy="1827300"/>
          </a:xfrm>
          <a:prstGeom prst="rect"/>
          <a:noFill/>
          <a:ln>
            <a:noFill/>
          </a:ln>
        </p:spPr>
        <p:txBody>
          <a:bodyPr anchor="b" anchorCtr="0" bIns="0" lIns="0" rIns="0" spcFirstLastPara="1" tIns="0" wrap="square">
            <a:noAutofit/>
          </a:bodyPr>
          <a:lstStyle>
            <a:lvl1pPr algn="l"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15" name="Google Shape;71;p17"/>
          <p:cNvSpPr txBox="1">
            <a:spLocks noGrp="1"/>
          </p:cNvSpPr>
          <p:nvPr>
            <p:ph type="body" idx="1"/>
          </p:nvPr>
        </p:nvSpPr>
        <p:spPr>
          <a:xfrm>
            <a:off x="5905209" y="3458926"/>
            <a:ext cx="2943000" cy="513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algn="l" indent="-228600" lvl="1" marL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algn="l" indent="-228600" lvl="2" marL="1371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algn="l" indent="-228600" lvl="3" marL="18288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algn="l" indent="-228600" lvl="4" marL="22860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algn="l" indent="-228600" lvl="5" marL="27432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algn="l" indent="-228600" lvl="6" marL="3200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algn="l" indent="-228600" lvl="7" marL="3657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algn="l" indent="-228600" lvl="8" marL="41148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3145728" name="Google Shape;72;p17"/>
          <p:cNvCxnSpPr>
            <a:cxnSpLocks/>
          </p:cNvCxnSpPr>
          <p:nvPr/>
        </p:nvCxnSpPr>
        <p:spPr>
          <a:xfrm>
            <a:off x="5906049" y="3280331"/>
            <a:ext cx="2943000" cy="0"/>
          </a:xfrm>
          <a:prstGeom prst="straightConnector1"/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16" name="Google Shape;73;p17"/>
          <p:cNvSpPr/>
          <p:nvPr/>
        </p:nvSpPr>
        <p:spPr>
          <a:xfrm>
            <a:off x="0" y="1"/>
            <a:ext cx="5634000" cy="5041200"/>
          </a:xfrm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117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lvl1pPr algn="ct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</a:p>
        </p:txBody>
      </p:sp>
      <p:sp>
        <p:nvSpPr>
          <p:cNvPr id="1049118" name="Google Shape;75;p17"/>
          <p:cNvSpPr>
            <a:spLocks noGrp="1"/>
          </p:cNvSpPr>
          <p:nvPr>
            <p:ph type="pic" idx="2"/>
          </p:nvPr>
        </p:nvSpPr>
        <p:spPr>
          <a:xfrm>
            <a:off x="-1" y="0"/>
            <a:ext cx="5634000" cy="5046000"/>
          </a:xfrm>
          <a:prstGeom prst="rect"/>
          <a:solidFill>
            <a:srgbClr val="262626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28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Google Shape;77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/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anchor="ctr" anchorCtr="0" bIns="0" lIns="297000" rIns="297000" spcFirstLastPara="1" tIns="0" wrap="square">
            <a:noAutofit/>
          </a:bodyPr>
          <a:lstStyle>
            <a:lvl1pPr algn="r"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b="0" sz="39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03" name="Google Shape;78;p18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/>
          <a:noFill/>
          <a:ln>
            <a:noFill/>
          </a:ln>
        </p:spPr>
        <p:txBody>
          <a:bodyPr anchor="ctr" anchorCtr="0" bIns="81000" lIns="81000" rIns="81000" spcFirstLastPara="1" tIns="81000" wrap="square">
            <a:normAutofit/>
          </a:bodyPr>
          <a:lstStyle>
            <a:lvl1pPr algn="l" indent="-323850" lvl="0" marL="4572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algn="l" indent="-317500" lvl="1" marL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algn="l" indent="-304800" lvl="2" marL="1371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algn="l" indent="-298450" lvl="3" marL="18288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algn="l" indent="-298450" lvl="4" marL="22860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algn="l" indent="-317500" lvl="5" marL="27432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algn="l" indent="-317500" lvl="6" marL="3200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algn="l" indent="-317500" lvl="7" marL="3657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algn="l" indent="-317500" lvl="8" marL="41148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/>
        </p:txBody>
      </p:sp>
      <p:sp>
        <p:nvSpPr>
          <p:cNvPr id="1049104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lvl1pPr algn="ct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0C0C0C"/>
        </a:solidFill>
        <a:effectLst/>
      </p:bgPr>
    </p:bg>
    <p:spTree>
      <p:nvGrpSpPr>
        <p:cNvPr id="123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458307"/>
            <a:ext cx="4705500" cy="625200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68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705500" cy="3263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lstStyle>
            <a:lvl1pPr algn="l" indent="-323850" lvl="0" marL="4572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algn="l" indent="-317500" lvl="1" marL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algn="l" indent="-304800" lvl="2" marL="1371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algn="l" indent="-298450" lvl="3" marL="18288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algn="l" indent="-298450" lvl="4" marL="22860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algn="l" indent="-317500" lvl="5" marL="27432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algn="l" indent="-317500" lvl="6" marL="3200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algn="l" indent="-317500" lvl="7" marL="3657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algn="l" indent="-317500" lvl="8" marL="41148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/>
        </p:txBody>
      </p:sp>
      <p:sp>
        <p:nvSpPr>
          <p:cNvPr id="1048669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lvl1pPr algn="ct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19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8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60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algn="l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algn="l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algn="l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algn="l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algn="l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algn="l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algn="l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61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297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Google Shape;8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913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913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290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Google Shape;9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9111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296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5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26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27" name="Google Shape;98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28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30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6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9147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299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Google Shape;10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38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9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9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9120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21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4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Google Shape;108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9123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98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Google Shape;111;p27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3" name="Google Shape;112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9134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9135" name="Google Shape;114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l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algn="l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algn="l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algn="l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algn="l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algn="l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algn="l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algn="l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9136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29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l"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9113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7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Google Shape;120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096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ctr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algn="ctr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algn="ctr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algn="ctr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algn="ctr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algn="ctr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algn="ctr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algn="ctr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9097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295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5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algn="ctr" indent="0" marL="0">
              <a:buNone/>
              <a:defRPr sz="1800"/>
            </a:lvl1pPr>
            <a:lvl2pPr algn="ctr" indent="0" marL="342900">
              <a:buNone/>
              <a:defRPr sz="1500"/>
            </a:lvl2pPr>
            <a:lvl3pPr algn="ctr" indent="0" marL="685800">
              <a:buNone/>
              <a:defRPr sz="1350"/>
            </a:lvl3pPr>
            <a:lvl4pPr algn="ctr" indent="0" marL="1028700">
              <a:buNone/>
              <a:defRPr sz="1200"/>
            </a:lvl4pPr>
            <a:lvl5pPr algn="ctr" indent="0" marL="1371600">
              <a:buNone/>
              <a:defRPr sz="1200"/>
            </a:lvl5pPr>
            <a:lvl6pPr algn="ctr" indent="0" marL="1714500">
              <a:buNone/>
              <a:defRPr sz="1200"/>
            </a:lvl6pPr>
            <a:lvl7pPr algn="ctr" indent="0" marL="2057400">
              <a:buNone/>
              <a:defRPr sz="1200"/>
            </a:lvl7pPr>
            <a:lvl8pPr algn="ctr" indent="0" marL="2400300">
              <a:buNone/>
              <a:defRPr sz="1200"/>
            </a:lvl8pPr>
            <a:lvl9pPr algn="ctr" indent="0" marL="2743200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1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09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indent="0" mar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8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824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825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67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8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7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7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00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0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8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79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indent="0" marL="0">
              <a:buNone/>
              <a:defRPr sz="2400"/>
            </a:lvl1pPr>
            <a:lvl2pPr indent="0" marL="342900">
              <a:buNone/>
              <a:defRPr sz="2100"/>
            </a:lvl2pPr>
            <a:lvl3pPr indent="0" marL="685800">
              <a:buNone/>
              <a:defRPr sz="1800"/>
            </a:lvl3pPr>
            <a:lvl4pPr indent="0" marL="1028700">
              <a:buNone/>
              <a:defRPr sz="1500"/>
            </a:lvl4pPr>
            <a:lvl5pPr indent="0" marL="1371600">
              <a:buNone/>
              <a:defRPr sz="1500"/>
            </a:lvl5pPr>
            <a:lvl6pPr indent="0" marL="1714500">
              <a:buNone/>
              <a:defRPr sz="1500"/>
            </a:lvl6pPr>
            <a:lvl7pPr indent="0" marL="2057400">
              <a:buNone/>
              <a:defRPr sz="1500"/>
            </a:lvl7pPr>
            <a:lvl8pPr indent="0" marL="2400300">
              <a:buNone/>
              <a:defRPr sz="1500"/>
            </a:lvl8pPr>
            <a:lvl9pPr indent="0" marL="2743200">
              <a:buNone/>
              <a:defRPr sz="1500"/>
            </a:lvl9pPr>
          </a:lstStyle>
          <a:p>
            <a:endParaRPr lang="en-IN"/>
          </a:p>
        </p:txBody>
      </p:sp>
      <p:sp>
        <p:nvSpPr>
          <p:cNvPr id="104918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8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27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6;p6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7385876" y="155658"/>
            <a:ext cx="1594867" cy="509788"/>
          </a:xfrm>
          <a:prstGeom prst="rect"/>
          <a:noFill/>
          <a:ln>
            <a:noFill/>
          </a:ln>
        </p:spPr>
      </p:pic>
      <p:sp>
        <p:nvSpPr>
          <p:cNvPr id="1048581" name="Google Shape;17;p62"/>
          <p:cNvSpPr/>
          <p:nvPr/>
        </p:nvSpPr>
        <p:spPr>
          <a:xfrm>
            <a:off x="2" y="4766310"/>
            <a:ext cx="6092190" cy="377190"/>
          </a:xfrm>
          <a:prstGeom prst="rect"/>
          <a:solidFill>
            <a:srgbClr val="ED771F"/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2" name="Google Shape;18;p62"/>
          <p:cNvSpPr/>
          <p:nvPr/>
        </p:nvSpPr>
        <p:spPr>
          <a:xfrm>
            <a:off x="6263640" y="4766310"/>
            <a:ext cx="2880360" cy="377190"/>
          </a:xfrm>
          <a:prstGeom prst="rect"/>
          <a:solidFill>
            <a:srgbClr val="EE771E"/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3" name="Google Shape;19;p62"/>
          <p:cNvSpPr txBox="1"/>
          <p:nvPr/>
        </p:nvSpPr>
        <p:spPr>
          <a:xfrm>
            <a:off x="7303770" y="4851030"/>
            <a:ext cx="1176380" cy="207719"/>
          </a:xfrm>
          <a:prstGeom prst="rect"/>
          <a:noFill/>
          <a:ln>
            <a:noFill/>
          </a:ln>
        </p:spPr>
        <p:txBody>
          <a:bodyPr anchor="t" anchorCtr="0" bIns="34275" lIns="68569" rIns="68569" spcFirstLastPara="1" tIns="34275" wrap="square">
            <a:spAutoFit/>
          </a:bodyPr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aseline="0" b="1" cap="none" sz="9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baseline="0" b="0" cap="none" sz="1050" i="0" kern="1200" kumimoji="0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306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54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55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56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07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9158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9143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9144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08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9160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Google Shape;36;p9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62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9163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9164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9165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4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9149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86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606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8607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04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algn="l"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cap="none" sz="18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750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750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1750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1750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1750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1750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l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23-10-2023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baseline="0" b="0" cap="none" sz="900" i="0" kern="1200" kumimoji="0" lang="en-IN" noProof="0" normalizeH="0" spc="0" strike="noStrike" u="none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algn="r" defTabSz="6858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baseline="0" b="0" cap="none" sz="900" i="0" kern="1200" kumimoji="0" lang="en-IN" noProof="0" normalizeH="0" spc="0" strike="noStrike" u="none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slideLayout" Target="../slideLayouts/slideLayout15.xml"/><Relationship Id="rId15" Type="http://schemas.openxmlformats.org/officeDocument/2006/relationships/notesSlide" Target="../notesSlides/notesSlide9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5.xml"/><Relationship Id="rId11" Type="http://schemas.openxmlformats.org/officeDocument/2006/relationships/notesSlide" Target="../notesSlides/notesSlide1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jpe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jpeg"/><Relationship Id="rId12" Type="http://schemas.openxmlformats.org/officeDocument/2006/relationships/image" Target="../media/image56.png"/><Relationship Id="rId13" Type="http://schemas.openxmlformats.org/officeDocument/2006/relationships/slideLayout" Target="../slideLayouts/slideLayout15.xml"/><Relationship Id="rId14" Type="http://schemas.openxmlformats.org/officeDocument/2006/relationships/notesSlide" Target="../notesSlides/notesSlide19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57.jpeg"/><Relationship Id="rId4" Type="http://schemas.openxmlformats.org/officeDocument/2006/relationships/image" Target="../media/image41.jpeg"/><Relationship Id="rId5" Type="http://schemas.openxmlformats.org/officeDocument/2006/relationships/image" Target="../media/image58.png"/><Relationship Id="rId6" Type="http://schemas.openxmlformats.org/officeDocument/2006/relationships/image" Target="../media/image43.jpe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slideLayout" Target="../slideLayouts/slideLayout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35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15.xml"/><Relationship Id="rId9" Type="http://schemas.openxmlformats.org/officeDocument/2006/relationships/notesSlide" Target="../notesSlides/notesSlide2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jpeg"/><Relationship Id="rId3" Type="http://schemas.openxmlformats.org/officeDocument/2006/relationships/image" Target="../media/image69.pn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30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slideLayout" Target="../slideLayouts/slideLayout15.xml"/><Relationship Id="rId17" Type="http://schemas.openxmlformats.org/officeDocument/2006/relationships/notesSlide" Target="../notesSlides/notesSlide3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40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81.png"/><Relationship Id="rId4" Type="http://schemas.openxmlformats.org/officeDocument/2006/relationships/image" Target="../media/image82.jpe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slideLayout" Target="../slideLayouts/slideLayout15.xml"/><Relationship Id="rId15" Type="http://schemas.openxmlformats.org/officeDocument/2006/relationships/notesSlide" Target="../notesSlides/notesSlide45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jpe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slideLayout" Target="../slideLayouts/slideLayout15.xml"/><Relationship Id="rId15" Type="http://schemas.openxmlformats.org/officeDocument/2006/relationships/notesSlide" Target="../notesSlides/notesSlide50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slideLayout" Target="../slideLayouts/slideLayout15.xml"/><Relationship Id="rId17" Type="http://schemas.openxmlformats.org/officeDocument/2006/relationships/notesSlide" Target="../notesSlides/notesSlide4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hyperlink" Target="https://nptel.ac.in/courses/106108229" TargetMode="External"/><Relationship Id="rId2" Type="http://schemas.openxmlformats.org/officeDocument/2006/relationships/hyperlink" Target="https://nptel.ac.in/courses/106105194" TargetMode="External"/><Relationship Id="rId3" Type="http://schemas.openxmlformats.org/officeDocument/2006/relationships/hyperlink" Target="https://onlinecourses.nptel.ac.in/noc23_cs19/preview" TargetMode="External"/><Relationship Id="rId4" Type="http://schemas.openxmlformats.org/officeDocument/2006/relationships/hyperlink" Target="https://onlinecourses.nptel.ac.in/noc23_cs62/preview" TargetMode="External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4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hyperlink" Target="https://nptel.ac.in/courses/106105190" TargetMode="External"/><Relationship Id="rId2" Type="http://schemas.openxmlformats.org/officeDocument/2006/relationships/hyperlink" Target="https://onlinecourses.nptel.ac.in/noc23_cs36/preview" TargetMode="External"/><Relationship Id="rId3" Type="http://schemas.openxmlformats.org/officeDocument/2006/relationships/hyperlink" Target="https://onlinecourses.nptel.ac.in/noc23_cs46" TargetMode="External"/><Relationship Id="rId4" Type="http://schemas.openxmlformats.org/officeDocument/2006/relationships/hyperlink" Target="https://onlinecourses.nptel.ac.in/noc23_cs13/preview" TargetMode="External"/><Relationship Id="rId5" Type="http://schemas.openxmlformats.org/officeDocument/2006/relationships/hyperlink" Target="https://nptel.ac.in/courses/106106143" TargetMode="External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5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"/>
            <a:ext cx="9144000" cy="5143499"/>
          </a:xfrm>
          <a:prstGeom prst="rect"/>
        </p:spPr>
      </p:pic>
      <p:sp>
        <p:nvSpPr>
          <p:cNvPr id="1048584" name="Google Shape;177;p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023A55">
              <a:alpha val="64000"/>
            </a:srgbClr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5" name="Google Shape;178;p2"/>
          <p:cNvSpPr/>
          <p:nvPr/>
        </p:nvSpPr>
        <p:spPr>
          <a:xfrm>
            <a:off x="2" y="4766310"/>
            <a:ext cx="6092190" cy="377190"/>
          </a:xfrm>
          <a:prstGeom prst="rect"/>
          <a:solidFill>
            <a:srgbClr val="ED771F"/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6" name="Google Shape;179;p2"/>
          <p:cNvSpPr/>
          <p:nvPr/>
        </p:nvSpPr>
        <p:spPr>
          <a:xfrm>
            <a:off x="6263640" y="4766310"/>
            <a:ext cx="2880360" cy="377190"/>
          </a:xfrm>
          <a:prstGeom prst="rect"/>
          <a:solidFill>
            <a:srgbClr val="EE771E"/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7" name="Google Shape;180;p2"/>
          <p:cNvSpPr txBox="1"/>
          <p:nvPr/>
        </p:nvSpPr>
        <p:spPr>
          <a:xfrm>
            <a:off x="7303770" y="4851030"/>
            <a:ext cx="1176380" cy="207719"/>
          </a:xfrm>
          <a:prstGeom prst="rect"/>
          <a:noFill/>
          <a:ln>
            <a:noFill/>
          </a:ln>
        </p:spPr>
        <p:txBody>
          <a:bodyPr anchor="t" anchorCtr="0" bIns="34275" lIns="68569" rIns="68569" spcFirstLastPara="1" tIns="34275" wrap="square">
            <a:spAutoFit/>
          </a:bodyPr>
          <a:p>
            <a: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aseline="0" b="1" cap="none" sz="9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baseline="0" b="0" cap="none" sz="1050" i="0" kern="1200" kumimoji="0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97154" name="Google Shape;181;p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3027735" y="357424"/>
            <a:ext cx="2984795" cy="1421331"/>
          </a:xfrm>
          <a:prstGeom prst="rect"/>
          <a:noFill/>
          <a:ln>
            <a:noFill/>
          </a:ln>
        </p:spPr>
      </p:pic>
      <p:sp>
        <p:nvSpPr>
          <p:cNvPr id="1048588" name="Google Shape;184;p2"/>
          <p:cNvSpPr/>
          <p:nvPr/>
        </p:nvSpPr>
        <p:spPr>
          <a:xfrm rot="10800000">
            <a:off x="4385316" y="1925186"/>
            <a:ext cx="373369" cy="302892"/>
          </a:xfrm>
          <a:prstGeom prst="triangle">
            <a:avLst>
              <a:gd name="adj" fmla="val 50000"/>
            </a:avLst>
          </a:prstGeom>
          <a:solidFill>
            <a:srgbClr val="EE771E"/>
          </a:solidFill>
          <a:ln>
            <a:noFill/>
          </a:ln>
        </p:spPr>
        <p:txBody>
          <a:bodyPr anchor="ctr" anchorCtr="0" bIns="34275" lIns="68569" rIns="68569" spcFirstLastPara="1" tIns="34275" wrap="square">
            <a:no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aseline="0" b="0" cap="none" sz="1350" i="0" kern="1200" kumimoji="0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9" name="Google Shape;185;p2"/>
          <p:cNvSpPr txBox="1"/>
          <p:nvPr/>
        </p:nvSpPr>
        <p:spPr>
          <a:xfrm>
            <a:off x="1378743" y="2626231"/>
            <a:ext cx="6386512" cy="614651"/>
          </a:xfrm>
          <a:prstGeom prst="rect"/>
          <a:noFill/>
          <a:ln>
            <a:noFill/>
          </a:ln>
        </p:spPr>
        <p:txBody>
          <a:bodyPr anchor="t" anchorCtr="0" bIns="34275" lIns="68569" rIns="68569" spcFirstLastPara="1" tIns="34275" wrap="square">
            <a:spAutoFit/>
          </a:bodyPr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aseline="0" b="0" cap="none" dirty="0" sz="3750" i="0" kern="120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Cohorts and Skill Set</a:t>
            </a:r>
            <a:endParaRPr baseline="0" b="0" cap="none" dirty="0" sz="3750" i="0" kern="1200" kumimoji="0" lang="en-US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Google Shape;223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dirty="0" lang="en"/>
              <a:t>Cohort 2:   Data </a:t>
            </a:r>
            <a:r>
              <a:rPr b="1" dirty="0" lang="en" smtClean="0"/>
              <a:t>Science</a:t>
            </a:r>
            <a:endParaRPr dirty="0"/>
          </a:p>
        </p:txBody>
      </p:sp>
      <p:sp>
        <p:nvSpPr>
          <p:cNvPr id="1048711" name="Google Shape;224;p38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Companies </a:t>
            </a:r>
            <a:endParaRPr b="1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Required</a:t>
            </a:r>
            <a:endParaRPr b="1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Sources – Internal</a:t>
            </a:r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Sources – External </a:t>
            </a:r>
            <a:endParaRPr b="1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1048712" name="Google Shape;225;p38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</a:p>
        </p:txBody>
      </p: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230;p3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16" name="Google Shape;231;p39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17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sz="3000" lang="en">
                <a:solidFill>
                  <a:srgbClr val="0B5968"/>
                </a:solidFill>
              </a:rPr>
              <a:t>Cohort</a:t>
            </a:r>
            <a:r>
              <a:rPr b="1" lang="en">
                <a:solidFill>
                  <a:srgbClr val="0B5968"/>
                </a:solidFill>
              </a:rPr>
              <a:t> 2</a:t>
            </a:r>
            <a:r>
              <a:rPr b="1" sz="3000" lang="en">
                <a:solidFill>
                  <a:srgbClr val="0B5968"/>
                </a:solidFill>
              </a:rPr>
              <a:t>: Data Science</a:t>
            </a:r>
            <a:endParaRPr b="1" sz="3000" u="sng"/>
          </a:p>
        </p:txBody>
      </p:sp>
      <p:sp>
        <p:nvSpPr>
          <p:cNvPr id="1048718" name="Google Shape;233;p39"/>
          <p:cNvSpPr txBox="1"/>
          <p:nvPr/>
        </p:nvSpPr>
        <p:spPr>
          <a:xfrm>
            <a:off x="526456" y="1415974"/>
            <a:ext cx="1907381" cy="3039263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sz="1400" i="0" lang="en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b="1" cap="none" dirty="0" sz="140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Accenture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Quick Heal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Informatica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IBM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AMDOCs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Norton</a:t>
            </a: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sz="1400" i="0" lang="en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</a:t>
            </a:r>
            <a:r>
              <a:rPr b="1" cap="none" dirty="0" sz="140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to 10 LPA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TCS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Quantiphi</a:t>
            </a:r>
            <a:endParaRPr b="0" cap="none" dirty="0" sz="1400" i="0" strike="noStrike" u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sz="140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</a:t>
            </a:r>
            <a:endParaRPr b="0" cap="none" dirty="0" sz="1100" i="0" strike="noStrike" u="none">
              <a:solidFill>
                <a:schemeClr val="tx1"/>
              </a:solidFill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140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9" name="Google Shape;234;p39"/>
          <p:cNvSpPr txBox="1"/>
          <p:nvPr/>
        </p:nvSpPr>
        <p:spPr>
          <a:xfrm>
            <a:off x="232171" y="682228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70" name="Google Shape;235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445792" y="686851"/>
            <a:ext cx="1164431" cy="1164431"/>
          </a:xfrm>
          <a:prstGeom prst="rect"/>
          <a:noFill/>
          <a:ln>
            <a:noFill/>
          </a:ln>
        </p:spPr>
      </p:pic>
      <p:pic>
        <p:nvPicPr>
          <p:cNvPr id="2097171" name="Google Shape;236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081275" y="801886"/>
            <a:ext cx="950119" cy="950119"/>
          </a:xfrm>
          <a:prstGeom prst="rect"/>
          <a:noFill/>
          <a:ln>
            <a:noFill/>
          </a:ln>
        </p:spPr>
      </p:pic>
      <p:pic>
        <p:nvPicPr>
          <p:cNvPr id="2097172" name="Google Shape;237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7341396" y="787002"/>
            <a:ext cx="1527570" cy="743441"/>
          </a:xfrm>
          <a:prstGeom prst="rect"/>
          <a:noFill/>
          <a:ln>
            <a:noFill/>
          </a:ln>
        </p:spPr>
      </p:pic>
      <p:pic>
        <p:nvPicPr>
          <p:cNvPr id="2097173" name="Google Shape;238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4697610" y="1695449"/>
            <a:ext cx="660797" cy="660797"/>
          </a:xfrm>
          <a:prstGeom prst="rect"/>
          <a:noFill/>
          <a:ln>
            <a:noFill/>
          </a:ln>
        </p:spPr>
      </p:pic>
      <p:pic>
        <p:nvPicPr>
          <p:cNvPr id="2097174" name="Google Shape;239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5930503" y="1771827"/>
            <a:ext cx="1222773" cy="645319"/>
          </a:xfrm>
          <a:prstGeom prst="rect"/>
          <a:noFill/>
          <a:ln>
            <a:noFill/>
          </a:ln>
        </p:spPr>
      </p:pic>
      <p:pic>
        <p:nvPicPr>
          <p:cNvPr id="2097175" name="Google Shape;240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/>
          <a:stretch>
            <a:fillRect/>
          </a:stretch>
        </p:blipFill>
        <p:spPr>
          <a:xfrm>
            <a:off x="7383066" y="1745456"/>
            <a:ext cx="1528763" cy="589360"/>
          </a:xfrm>
          <a:prstGeom prst="rect"/>
          <a:noFill/>
          <a:ln>
            <a:noFill/>
          </a:ln>
        </p:spPr>
      </p:pic>
      <p:pic>
        <p:nvPicPr>
          <p:cNvPr id="2097176" name="Google Shape;241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/>
          <a:stretch>
            <a:fillRect/>
          </a:stretch>
        </p:blipFill>
        <p:spPr>
          <a:xfrm>
            <a:off x="4483894" y="2451497"/>
            <a:ext cx="1289447" cy="676275"/>
          </a:xfrm>
          <a:prstGeom prst="rect"/>
          <a:noFill/>
          <a:ln>
            <a:noFill/>
          </a:ln>
        </p:spPr>
      </p:pic>
      <p:pic>
        <p:nvPicPr>
          <p:cNvPr id="2097177" name="Google Shape;242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5940029" y="2319338"/>
            <a:ext cx="1293019" cy="914400"/>
          </a:xfrm>
          <a:prstGeom prst="rect"/>
          <a:noFill/>
          <a:ln>
            <a:noFill/>
          </a:ln>
        </p:spPr>
      </p:pic>
      <p:pic>
        <p:nvPicPr>
          <p:cNvPr id="2097178" name="Google Shape;243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9">
            <a:alphaModFix/>
          </a:blip>
          <a:srcRect/>
          <a:stretch>
            <a:fillRect/>
          </a:stretch>
        </p:blipFill>
        <p:spPr>
          <a:xfrm>
            <a:off x="7383066" y="2616398"/>
            <a:ext cx="1485900" cy="346472"/>
          </a:xfrm>
          <a:prstGeom prst="rect"/>
          <a:noFill/>
          <a:ln>
            <a:noFill/>
          </a:ln>
        </p:spPr>
      </p:pic>
      <p:pic>
        <p:nvPicPr>
          <p:cNvPr id="2097179" name="Google Shape;244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0">
            <a:alphaModFix/>
          </a:blip>
          <a:srcRect/>
          <a:stretch>
            <a:fillRect/>
          </a:stretch>
        </p:blipFill>
        <p:spPr>
          <a:xfrm>
            <a:off x="4507110" y="3146822"/>
            <a:ext cx="1240631" cy="698897"/>
          </a:xfrm>
          <a:prstGeom prst="rect"/>
          <a:noFill/>
          <a:ln>
            <a:noFill/>
          </a:ln>
        </p:spPr>
      </p:pic>
      <p:pic>
        <p:nvPicPr>
          <p:cNvPr id="2097180" name="Google Shape;245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1">
            <a:alphaModFix/>
          </a:blip>
          <a:srcRect/>
          <a:stretch>
            <a:fillRect/>
          </a:stretch>
        </p:blipFill>
        <p:spPr>
          <a:xfrm>
            <a:off x="6353718" y="3223021"/>
            <a:ext cx="2242053" cy="592931"/>
          </a:xfrm>
          <a:prstGeom prst="rect"/>
          <a:noFill/>
          <a:ln>
            <a:noFill/>
          </a:ln>
        </p:spPr>
      </p:pic>
      <p:pic>
        <p:nvPicPr>
          <p:cNvPr id="2097181" name="Google Shape;246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2">
            <a:alphaModFix/>
          </a:blip>
          <a:srcRect/>
          <a:stretch>
            <a:fillRect/>
          </a:stretch>
        </p:blipFill>
        <p:spPr>
          <a:xfrm>
            <a:off x="4483894" y="3777853"/>
            <a:ext cx="1590675" cy="534590"/>
          </a:xfrm>
          <a:prstGeom prst="rect"/>
          <a:noFill/>
          <a:ln>
            <a:noFill/>
          </a:ln>
        </p:spPr>
      </p:pic>
      <p:pic>
        <p:nvPicPr>
          <p:cNvPr id="2097182" name="Google Shape;247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3">
            <a:alphaModFix/>
          </a:blip>
          <a:srcRect/>
          <a:stretch>
            <a:fillRect/>
          </a:stretch>
        </p:blipFill>
        <p:spPr>
          <a:xfrm>
            <a:off x="6676624" y="3701653"/>
            <a:ext cx="1585913" cy="900113"/>
          </a:xfrm>
          <a:prstGeom prst="rect"/>
          <a:noFill/>
          <a:ln>
            <a:noFill/>
          </a:ln>
        </p:spPr>
      </p:pic>
      <p:sp>
        <p:nvSpPr>
          <p:cNvPr id="1048720" name="TextBox 1"/>
          <p:cNvSpPr txBox="1"/>
          <p:nvPr/>
        </p:nvSpPr>
        <p:spPr>
          <a:xfrm>
            <a:off x="2238593" y="1404639"/>
            <a:ext cx="1458506" cy="1384995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sv-S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dirty="0" sz="1100" lang="sv-SE"/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sv-S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  <a:endParaRPr dirty="0" sz="1100" lang="sv-SE">
              <a:solidFill>
                <a:schemeClr val="tx1"/>
              </a:solidFill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sv-S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dirty="0" sz="1100" lang="sv-SE">
              <a:solidFill>
                <a:schemeClr val="tx1"/>
              </a:solidFill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sv-S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dirty="0" sz="1100" lang="sv-SE">
              <a:solidFill>
                <a:schemeClr val="tx1"/>
              </a:solidFill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sv-S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HP</a:t>
            </a:r>
            <a:endParaRPr dirty="0" sz="1100" lang="sv-SE">
              <a:solidFill>
                <a:schemeClr val="tx1"/>
              </a:solidFill>
            </a:endParaRP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Google Shape;252;p40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4" name="Google Shape;253;p40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5" name="Google Shape;254;p4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sz="3000" lang="en">
                <a:solidFill>
                  <a:srgbClr val="0B5968"/>
                </a:solidFill>
              </a:rPr>
              <a:t>Cohort 2: Data Science</a:t>
            </a:r>
            <a:endParaRPr b="1" sz="3000" u="sng"/>
          </a:p>
        </p:txBody>
      </p:sp>
      <p:sp>
        <p:nvSpPr>
          <p:cNvPr id="1048726" name="Google Shape;255;p40"/>
          <p:cNvSpPr txBox="1"/>
          <p:nvPr/>
        </p:nvSpPr>
        <p:spPr>
          <a:xfrm>
            <a:off x="863547" y="1305121"/>
            <a:ext cx="4569619" cy="3054652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S1 - DATA MANAGEMENT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DATA VISUALIZATION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DATA EXPLORATION AND ANALYSIS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R LANGUAGE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PREDICTIVE ANALYTICS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S6– DATA CLASSIFICATION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DATA ANALYTICS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PYTHON LANGUAGE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RECOMMENDER SYSTEMS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S10 - DATA PREDICTION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dirty="0" lang="en-US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8727" name="Google Shape;256;p40"/>
          <p:cNvSpPr txBox="1"/>
          <p:nvPr/>
        </p:nvSpPr>
        <p:spPr>
          <a:xfrm>
            <a:off x="241697" y="713380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b="1" cap="none" dirty="0" sz="26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b="1" cap="none" dirty="0" sz="26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Google Shape;261;p41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1" name="Google Shape;262;p41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2" name="Google Shape;263;p4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sz="3000" lang="en">
                <a:solidFill>
                  <a:srgbClr val="0B5968"/>
                </a:solidFill>
              </a:rPr>
              <a:t>Cohort 2: Data Science</a:t>
            </a:r>
            <a:endParaRPr b="1" sz="3000" u="sng"/>
          </a:p>
        </p:txBody>
      </p:sp>
      <p:sp>
        <p:nvSpPr>
          <p:cNvPr id="1048733" name="Google Shape;264;p41"/>
          <p:cNvSpPr txBox="1"/>
          <p:nvPr/>
        </p:nvSpPr>
        <p:spPr>
          <a:xfrm>
            <a:off x="852487" y="1172766"/>
            <a:ext cx="7662863" cy="3023874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INT306: DATABASE MANAGEMENT SYSTEM[S1]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INT108: PYTHON PROGRAMMING[S8]</a:t>
            </a:r>
          </a:p>
          <a:p>
            <a:pPr lvl="0">
              <a:lnSpc>
                <a:spcPct val="150000"/>
              </a:lnSpc>
              <a:buSzPts val="1400"/>
            </a:pP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INT217: INTRODUCTION TO DATA MANAGEMENT [S1]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INT233: DATA VISUALIZATION[S2,S3]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INT232: R PROGRAMMING [S4]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INT234:PREDICTIVE ANALYTICS [S7,S10,S5]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INT254: FUNDAMENTALS OF MACHINE LEARNING[S6]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734" name="Google Shape;265;p41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Google Shape;270;p4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8" name="Google Shape;271;p42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9" name="Google Shape;272;p4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sz="3000" lang="en">
                <a:solidFill>
                  <a:srgbClr val="0B5968"/>
                </a:solidFill>
              </a:rPr>
              <a:t>Cohort 2: Data Science</a:t>
            </a:r>
            <a:endParaRPr b="1" sz="3000" u="sng"/>
          </a:p>
        </p:txBody>
      </p:sp>
      <p:sp>
        <p:nvSpPr>
          <p:cNvPr id="1048740" name="Google Shape;273;p42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5" name="Google Shape;274;p42"/>
          <p:cNvGraphicFramePr>
            <a:graphicFrameLocks/>
          </p:cNvGraphicFramePr>
          <p:nvPr/>
        </p:nvGraphicFramePr>
        <p:xfrm>
          <a:off x="772716" y="1413272"/>
          <a:ext cx="7577796" cy="239461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728"/>
                <a:gridCol w="4549435"/>
                <a:gridCol w="1541633"/>
              </a:tblGrid>
              <a:tr h="16567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Visualization[S2]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Exploration and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[S3]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6350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cap="none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cap="none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12855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in Excel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Charts and Dashboards Using Microsoft Excel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 Basics for Data Analysis"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with Tableau Specialization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 Certified Data Analyst"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Programming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[S4]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Supervised Machine Learning: Regression and Classification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[S5,S8]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 Specialization"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[S5,S10]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Recommender </a:t>
                      </a:r>
                      <a:r>
                        <a:rPr cap="none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Systems Specialization[S9]</a:t>
                      </a:r>
                      <a:endParaRPr cap="none" dirty="0" sz="1200" lang="en-US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Coursera</a:t>
                      </a:r>
                      <a:endParaRPr cap="none" dirty="0" sz="1200" strike="noStrike" u="none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Coursera</a:t>
                      </a:r>
                      <a:endParaRPr cap="none" dirty="0" sz="1200" strike="noStrike" u="none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 Coursera</a:t>
                      </a:r>
                      <a:endParaRPr cap="none" dirty="0" sz="1200" lang="en-US" strike="noStrike" u="none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r>
                        <a:rPr baseline="0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</a:p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  <a:r>
                        <a:rPr baseline="0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27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94469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dirty="0" lang="en"/>
              <a:t>Cohort 3: </a:t>
            </a:r>
            <a:r>
              <a:rPr b="1" dirty="0" lang="en" smtClean="0"/>
              <a:t>Cyber Security</a:t>
            </a:r>
            <a:endParaRPr dirty="0"/>
          </a:p>
        </p:txBody>
      </p:sp>
      <p:sp>
        <p:nvSpPr>
          <p:cNvPr id="1048744" name="Google Shape;280;p43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745" name="Google Shape;281;p4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Google Shape;230;p3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9" name="Google Shape;231;p39"/>
          <p:cNvSpPr/>
          <p:nvPr/>
        </p:nvSpPr>
        <p:spPr>
          <a:xfrm>
            <a:off x="239848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0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b="1" dirty="0" sz="3000" u="sng"/>
          </a:p>
        </p:txBody>
      </p:sp>
      <p:sp>
        <p:nvSpPr>
          <p:cNvPr id="1048751" name="Google Shape;286;p44"/>
          <p:cNvSpPr txBox="1"/>
          <p:nvPr/>
        </p:nvSpPr>
        <p:spPr>
          <a:xfrm>
            <a:off x="241697" y="22026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b="1" dirty="0" lang="en-US">
                <a:solidFill>
                  <a:srgbClr val="0B5968"/>
                </a:solidFill>
              </a:rPr>
              <a:t>Cohort 3: Cyber Security</a:t>
            </a:r>
            <a:endParaRPr b="1" dirty="0" lang="en-US" u="sng">
              <a:solidFill>
                <a:srgbClr val="0B5968"/>
              </a:solidFill>
            </a:endParaRPr>
          </a:p>
        </p:txBody>
      </p:sp>
      <p:sp>
        <p:nvSpPr>
          <p:cNvPr id="1048752" name="Google Shape;287;p44"/>
          <p:cNvSpPr txBox="1"/>
          <p:nvPr/>
        </p:nvSpPr>
        <p:spPr>
          <a:xfrm>
            <a:off x="706041" y="1172766"/>
            <a:ext cx="4569619" cy="3300873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b="1" cap="none" dirty="0" i="0" lang="en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 India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IBM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KPMG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FICO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Adobe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Cisco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  <a:r>
              <a:rPr b="0" cap="none" dirty="0" sz="1400" i="0" lang="en" strike="noStrike" u="none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b="0" cap="none" dirty="0" sz="1400" i="0" lang="en" strike="noStrike" u="none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3" name="Google Shape;288;p4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dirty="0" sz="2700" i="0" strike="noStrike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83" name="Google Shape;289;p44" descr="https://tse4.mm.bing.net/th?id=OIP.qxyWqCnhTn-cUuIBeOPQtwHaFn&amp;pid=Api&amp;P=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4197" t="19138" r="11844" b="17474"/>
          <a:stretch>
            <a:fillRect/>
          </a:stretch>
        </p:blipFill>
        <p:spPr>
          <a:xfrm>
            <a:off x="5614988" y="1995488"/>
            <a:ext cx="835819" cy="541735"/>
          </a:xfrm>
          <a:prstGeom prst="rect"/>
          <a:noFill/>
          <a:ln>
            <a:noFill/>
          </a:ln>
        </p:spPr>
      </p:pic>
      <p:pic>
        <p:nvPicPr>
          <p:cNvPr id="2097184" name="Google Shape;290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r="4083"/>
          <a:stretch>
            <a:fillRect/>
          </a:stretch>
        </p:blipFill>
        <p:spPr>
          <a:xfrm>
            <a:off x="5428060" y="1033463"/>
            <a:ext cx="1209675" cy="664369"/>
          </a:xfrm>
          <a:prstGeom prst="rect"/>
          <a:noFill/>
          <a:ln>
            <a:noFill/>
          </a:ln>
        </p:spPr>
      </p:pic>
      <p:pic>
        <p:nvPicPr>
          <p:cNvPr id="2097185" name="Google Shape;291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7267038" y="1921074"/>
            <a:ext cx="1019175" cy="536972"/>
          </a:xfrm>
          <a:prstGeom prst="rect"/>
          <a:noFill/>
          <a:ln>
            <a:noFill/>
          </a:ln>
        </p:spPr>
      </p:pic>
      <p:pic>
        <p:nvPicPr>
          <p:cNvPr id="2097186" name="Google Shape;292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7289006" y="1146572"/>
            <a:ext cx="1008460" cy="350044"/>
          </a:xfrm>
          <a:prstGeom prst="rect"/>
          <a:noFill/>
          <a:ln>
            <a:noFill/>
          </a:ln>
        </p:spPr>
      </p:pic>
      <p:pic>
        <p:nvPicPr>
          <p:cNvPr id="2097187" name="Google Shape;293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7021233" y="2815468"/>
            <a:ext cx="1643063" cy="416719"/>
          </a:xfrm>
          <a:prstGeom prst="rect"/>
          <a:noFill/>
          <a:ln>
            <a:noFill/>
          </a:ln>
        </p:spPr>
      </p:pic>
      <p:pic>
        <p:nvPicPr>
          <p:cNvPr id="2097188" name="Google Shape;294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 t="24004" b="20999"/>
          <a:stretch>
            <a:fillRect/>
          </a:stretch>
        </p:blipFill>
        <p:spPr>
          <a:xfrm>
            <a:off x="5570935" y="2784872"/>
            <a:ext cx="1106090" cy="608409"/>
          </a:xfrm>
          <a:prstGeom prst="rect"/>
          <a:noFill/>
          <a:ln>
            <a:noFill/>
          </a:ln>
        </p:spPr>
      </p:pic>
      <p:pic>
        <p:nvPicPr>
          <p:cNvPr id="2097189" name="Google Shape;296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 t="32158" b="33022"/>
          <a:stretch>
            <a:fillRect/>
          </a:stretch>
        </p:blipFill>
        <p:spPr>
          <a:xfrm>
            <a:off x="6728531" y="4156066"/>
            <a:ext cx="2096188" cy="536468"/>
          </a:xfrm>
          <a:prstGeom prst="rect"/>
          <a:noFill/>
          <a:ln>
            <a:noFill/>
          </a:ln>
        </p:spPr>
      </p:pic>
      <p:pic>
        <p:nvPicPr>
          <p:cNvPr id="2097190" name="Google Shape;297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7067757" y="3318939"/>
            <a:ext cx="1441965" cy="805189"/>
          </a:xfrm>
          <a:prstGeom prst="rect"/>
          <a:noFill/>
          <a:ln>
            <a:noFill/>
          </a:ln>
        </p:spPr>
      </p:pic>
      <p:pic>
        <p:nvPicPr>
          <p:cNvPr id="2097191" name="Google Shape;298;p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9">
            <a:alphaModFix/>
          </a:blip>
          <a:srcRect l="6391" t="6235" r="5491" b="9213"/>
          <a:stretch>
            <a:fillRect/>
          </a:stretch>
        </p:blipFill>
        <p:spPr>
          <a:xfrm>
            <a:off x="5724422" y="3721533"/>
            <a:ext cx="721519" cy="692944"/>
          </a:xfrm>
          <a:prstGeom prst="rect"/>
          <a:noFill/>
          <a:ln>
            <a:noFill/>
          </a:ln>
        </p:spPr>
      </p:pic>
      <p:sp>
        <p:nvSpPr>
          <p:cNvPr id="1048754" name="TextBox 1"/>
          <p:cNvSpPr txBox="1"/>
          <p:nvPr/>
        </p:nvSpPr>
        <p:spPr>
          <a:xfrm>
            <a:off x="2809364" y="1392042"/>
            <a:ext cx="1277088" cy="954107"/>
          </a:xfrm>
          <a:prstGeom prst="rect"/>
          <a:noFill/>
        </p:spPr>
        <p:txBody>
          <a:bodyPr rtlCol="0" wrap="square">
            <a:spAutoFit/>
          </a:bodyPr>
          <a:p>
            <a:pPr lvl="0">
              <a:buClr>
                <a:srgbClr val="833C0B"/>
              </a:buClr>
              <a:buSzPts val="1400"/>
            </a:pP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dirty="0" sz="1100" lang="en-US">
              <a:solidFill>
                <a:srgbClr val="0B5968"/>
              </a:solidFill>
            </a:endParaRPr>
          </a:p>
          <a:p>
            <a:pPr indent="-215900" lvl="0" marL="215900">
              <a:buClr>
                <a:srgbClr val="833C0B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Cisco</a:t>
            </a:r>
            <a:endParaRPr dirty="0" sz="1100" lang="en-US">
              <a:solidFill>
                <a:schemeClr val="tx1"/>
              </a:solidFill>
            </a:endParaRPr>
          </a:p>
          <a:p>
            <a:pPr indent="-215900" lvl="0" marL="215900">
              <a:buClr>
                <a:srgbClr val="833C0B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Juniper</a:t>
            </a:r>
            <a:endParaRPr dirty="0" sz="1100" lang="en-US">
              <a:solidFill>
                <a:schemeClr val="tx1"/>
              </a:solidFill>
            </a:endParaRP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Google Shape;230;p3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8" name="Google Shape;231;p39"/>
          <p:cNvSpPr/>
          <p:nvPr/>
        </p:nvSpPr>
        <p:spPr>
          <a:xfrm>
            <a:off x="240506" y="22026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9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b="1" dirty="0" sz="3000" u="sng"/>
          </a:p>
        </p:txBody>
      </p:sp>
      <p:sp>
        <p:nvSpPr>
          <p:cNvPr id="1048760" name="Google Shape;286;p44"/>
          <p:cNvSpPr txBox="1"/>
          <p:nvPr/>
        </p:nvSpPr>
        <p:spPr>
          <a:xfrm>
            <a:off x="241697" y="22026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b="1" dirty="0" lang="en-US">
                <a:solidFill>
                  <a:srgbClr val="0B5968"/>
                </a:solidFill>
              </a:rPr>
              <a:t>Cohort 3: Cyber Security</a:t>
            </a:r>
            <a:endParaRPr b="1" dirty="0" lang="en-US" u="sng">
              <a:solidFill>
                <a:srgbClr val="0B5968"/>
              </a:solidFill>
            </a:endParaRPr>
          </a:p>
        </p:txBody>
      </p:sp>
      <p:sp>
        <p:nvSpPr>
          <p:cNvPr id="1048761" name="TextBox 16"/>
          <p:cNvSpPr txBox="1"/>
          <p:nvPr/>
        </p:nvSpPr>
        <p:spPr>
          <a:xfrm>
            <a:off x="1134005" y="1360886"/>
            <a:ext cx="6483476" cy="3416320"/>
          </a:xfrm>
          <a:prstGeom prst="rect"/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UNDERSTANDING THE OVERALL SECURITY/THREAT LANDSCAPE AND PROPOSING SOLUTIONS TO </a:t>
            </a:r>
            <a:b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MITIGATE RISKS FROM THIS ENVIRONMENT.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LOAD BALANCERS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S3 - PROXIES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VPNS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ENDPOINT SECURITY TOOLS AV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SSL INSPECTION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SIEM OR SECURITY MONITORING PLATFORMS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NETWORK ARCHITECTURE AND NETWORK TOPOLOGY.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S10 -- EXPERIENCE WORKING WITH FIREWALLS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S11 -- IT INFRASTRUCTURE ARCHITECTURE.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S12 -- STRONG KNOWLEDGE OF OSI LAYER 7 MODEL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b="1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 indent="-342900"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b="1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 indent="-285750" marL="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dirty="0" sz="120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62" name="Title 3"/>
          <p:cNvSpPr txBox="1"/>
          <p:nvPr/>
        </p:nvSpPr>
        <p:spPr>
          <a:xfrm>
            <a:off x="294385" y="790576"/>
            <a:ext cx="10515600" cy="468313"/>
          </a:xfrm>
          <a:prstGeom prst="rect"/>
        </p:spPr>
        <p:txBody>
          <a:bodyPr anchor="ctr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 indent="-571500" marL="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b="1" dirty="0" sz="2400" lang="en-US"/>
              <a:t>Skills Required</a:t>
            </a:r>
            <a:endParaRPr b="1" dirty="0" sz="2400" lang="en-IN" u="sng"/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Google Shape;230;p3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66" name="Google Shape;231;p39"/>
          <p:cNvSpPr/>
          <p:nvPr/>
        </p:nvSpPr>
        <p:spPr>
          <a:xfrm>
            <a:off x="241697" y="220771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67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b="1" dirty="0" sz="3000" u="sng"/>
          </a:p>
        </p:txBody>
      </p:sp>
      <p:sp>
        <p:nvSpPr>
          <p:cNvPr id="1048768" name="Google Shape;310;p46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b="1" dirty="0" lang="en-US">
                <a:solidFill>
                  <a:srgbClr val="0B5968"/>
                </a:solidFill>
              </a:rPr>
              <a:t>Cohort 3: Cyber Security</a:t>
            </a:r>
            <a:endParaRPr b="1" dirty="0" lang="en-US" u="sng">
              <a:solidFill>
                <a:srgbClr val="0B5968"/>
              </a:solidFill>
            </a:endParaRPr>
          </a:p>
        </p:txBody>
      </p:sp>
      <p:sp>
        <p:nvSpPr>
          <p:cNvPr id="1048769" name="Google Shape;311;p46"/>
          <p:cNvSpPr txBox="1"/>
          <p:nvPr/>
        </p:nvSpPr>
        <p:spPr>
          <a:xfrm>
            <a:off x="947866" y="1323906"/>
            <a:ext cx="7662863" cy="21621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  <a:p>
            <a:endParaRPr dirty="0" sz="120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</a:t>
            </a:r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– COMPUTER NETWORKS [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S8,S9,S10,S11</a:t>
            </a:r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fontAlgn="base"/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CSE307  – INTERNETWORKING ESSENTIALS [S8,S10,S11]</a:t>
            </a:r>
          </a:p>
          <a:p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fontAlgn="base"/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242 – CYBER SECURITY ESSENTIALS [S1,S2]</a:t>
            </a:r>
          </a:p>
          <a:p>
            <a:pPr fontAlgn="base"/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244 –  SECURING COMPUTING SYSTEMS [S1,S2]</a:t>
            </a:r>
          </a:p>
          <a:p>
            <a:pPr fontAlgn="base"/>
            <a:r>
              <a:rPr dirty="0" sz="12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245 – PENETRATION TESTING [S1,S2]</a:t>
            </a:r>
          </a:p>
          <a:p>
            <a:r>
              <a:rPr dirty="0" sz="1200" lang="en-US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dirty="0" sz="1200"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0" cap="none" dirty="0" sz="1200" i="0" lang="en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cap="none" dirty="0" sz="1200" i="0" strike="noStrike" u="none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770" name="Google Shape;312;p46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sz="2700" i="0" strike="noStrike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Google Shape;230;p3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4" name="Google Shape;231;p39"/>
          <p:cNvSpPr/>
          <p:nvPr/>
        </p:nvSpPr>
        <p:spPr>
          <a:xfrm>
            <a:off x="241697" y="220771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5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b="1" dirty="0" sz="3000" u="sng"/>
          </a:p>
        </p:txBody>
      </p:sp>
      <p:sp>
        <p:nvSpPr>
          <p:cNvPr id="1048776" name="Google Shape;317;p47"/>
          <p:cNvSpPr txBox="1"/>
          <p:nvPr/>
        </p:nvSpPr>
        <p:spPr>
          <a:xfrm>
            <a:off x="241697" y="22026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b="1" dirty="0" lang="en-US" smtClean="0">
                <a:solidFill>
                  <a:srgbClr val="0B5968"/>
                </a:solidFill>
              </a:rPr>
              <a:t>Cohort 3: Cyber Security</a:t>
            </a:r>
            <a:endParaRPr b="1" dirty="0" lang="en-US" u="sng">
              <a:solidFill>
                <a:srgbClr val="0B5968"/>
              </a:solidFill>
            </a:endParaRPr>
          </a:p>
        </p:txBody>
      </p:sp>
      <p:sp>
        <p:nvSpPr>
          <p:cNvPr id="1048777" name="Google Shape;318;p47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6" name="Table 1"/>
          <p:cNvGraphicFramePr>
            <a:graphicFrameLocks noGrp="1"/>
          </p:cNvGraphicFramePr>
          <p:nvPr/>
        </p:nvGraphicFramePr>
        <p:xfrm>
          <a:off x="905582" y="1225216"/>
          <a:ext cx="7535615" cy="3466817"/>
        </p:xfrm>
        <a:graphic>
          <a:graphicData uri="http://schemas.openxmlformats.org/drawingml/2006/table">
            <a:tbl>
              <a:tblPr/>
              <a:tblGrid>
                <a:gridCol w="1403384"/>
                <a:gridCol w="4352868"/>
                <a:gridCol w="1779363"/>
              </a:tblGrid>
              <a:tr h="197558"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100" i="0" lang="en-US" strike="noStrike" u="non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Source</a:t>
                      </a:r>
                      <a:endParaRPr sz="1100" lang="en-US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100" i="0" lang="en-US" strike="noStrike" u="non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sz="1100" lang="en-US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100" i="0" lang="en-US" strike="noStrike" u="non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Suggested Source</a:t>
                      </a:r>
                      <a:endParaRPr sz="1100" lang="en-US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948486"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dirty="0" sz="1200"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Ethical Hacking (CEH) [S4]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Network+ [S1,S2,S3,S8,S10,S11]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Security+ [S4,S5,S9,S12]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Pentest+ [S6,S9</a:t>
                      </a:r>
                      <a:r>
                        <a:rPr b="0" dirty="0" sz="1200" i="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dirty="0" sz="1200"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EC-Council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1237040"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Network Load Balancing on </a:t>
                      </a:r>
                      <a:r>
                        <a:rPr b="0" dirty="0" sz="1200" i="0" lang="en-US" err="1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[S1]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MOOC’s of Virtual Private Networks on Coursera [S3]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Snort Intrusion Detection, Rule Writing, and PCAP Analysis [S5]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SSL Inspection of HTTPS Traffic [S6]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Guide to Security Information and Event Management - SIEM [S7]</a:t>
                      </a:r>
                      <a:endParaRPr b="0" dirty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b="0" dirty="0" sz="1200" i="0" lang="fr-FR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b="0" dirty="0" sz="1200" i="0" lang="fr-FR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fr-FR" err="1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b="0" dirty="0" sz="1200" i="0" lang="fr-FR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b="0" dirty="0" sz="1200" i="0" lang="fr-FR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dirty="0" sz="1200" i="0" lang="fr-FR" err="1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dirty="0" sz="1200" lang="fr-FR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1069852"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CTF(Capture The Flag)</a:t>
                      </a:r>
                      <a:endParaRPr sz="1200"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Tryhackme [S1 to S12]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 the box [S1 to S12]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Ctftime [S1 to S12]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base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b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Picoctf [S1 to S12]</a:t>
                      </a:r>
                      <a:endParaRPr b="0" sz="1200" i="0" lang="en-US" strike="noStrike" u="non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font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https://tryhackme.com/</a:t>
                      </a:r>
                      <a:b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www.hackthebox.com</a:t>
                      </a:r>
                      <a:b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www.ctftime.org</a:t>
                      </a:r>
                      <a:b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b="0" dirty="0" sz="1200" i="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www.picoctf.org</a:t>
                      </a:r>
                      <a:endParaRPr dirty="0" sz="1200"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sp>
        <p:nvSpPr>
          <p:cNvPr id="1048778" name="Rectangle 1"/>
          <p:cNvSpPr>
            <a:spLocks noChangeArrowheads="1"/>
          </p:cNvSpPr>
          <p:nvPr/>
        </p:nvSpPr>
        <p:spPr bwMode="auto">
          <a:xfrm>
            <a:off x="2209800" y="1152525"/>
            <a:ext cx="9144000" cy="457200"/>
          </a:xfrm>
          <a:prstGeom prst="rect"/>
          <a:noFill/>
          <a:ln>
            <a:noFill/>
          </a:ln>
          <a:effectLst/>
        </p:spPr>
        <p:txBody>
          <a:bodyPr anchor="ctr" anchorCtr="0" bIns="0" compatLnSpc="1" lIns="91440" numCol="1" rIns="91440" tIns="0" vert="horz" wrap="none">
            <a:prstTxWarp prst="textNoShape"/>
            <a:spAutoFit/>
          </a:bodyPr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Rectangle 2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/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135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598" name="Rectangle 2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 bwMode="ltGray">
          <a:xfrm>
            <a:off x="241173" y="240030"/>
            <a:ext cx="8661654" cy="4663440"/>
          </a:xfrm>
          <a:prstGeom prst="rect"/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135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599" name="Title 3"/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p>
            <a:r>
              <a:rPr b="1" dirty="0" lang="en-US"/>
              <a:t>What are Cohorts</a:t>
            </a:r>
            <a:endParaRPr b="1" dirty="0" lang="en-IN"/>
          </a:p>
        </p:txBody>
      </p:sp>
      <p:sp>
        <p:nvSpPr>
          <p:cNvPr id="1048600" name="TextBox 5"/>
          <p:cNvSpPr txBox="1"/>
          <p:nvPr/>
        </p:nvSpPr>
        <p:spPr>
          <a:xfrm>
            <a:off x="1433015" y="1714370"/>
            <a:ext cx="6151728" cy="1920241"/>
          </a:xfrm>
          <a:custGeom>
            <a:avLst/>
            <a:gdLst>
              <a:gd name="connsiteX0" fmla="*/ 0 w 8202304"/>
              <a:gd name="connsiteY0" fmla="*/ 0 h 2677656"/>
              <a:gd name="connsiteX1" fmla="*/ 421833 w 8202304"/>
              <a:gd name="connsiteY1" fmla="*/ 0 h 2677656"/>
              <a:gd name="connsiteX2" fmla="*/ 925689 w 8202304"/>
              <a:gd name="connsiteY2" fmla="*/ 0 h 2677656"/>
              <a:gd name="connsiteX3" fmla="*/ 1511567 w 8202304"/>
              <a:gd name="connsiteY3" fmla="*/ 0 h 2677656"/>
              <a:gd name="connsiteX4" fmla="*/ 2179469 w 8202304"/>
              <a:gd name="connsiteY4" fmla="*/ 0 h 2677656"/>
              <a:gd name="connsiteX5" fmla="*/ 2601302 w 8202304"/>
              <a:gd name="connsiteY5" fmla="*/ 0 h 2677656"/>
              <a:gd name="connsiteX6" fmla="*/ 2941112 w 8202304"/>
              <a:gd name="connsiteY6" fmla="*/ 0 h 2677656"/>
              <a:gd name="connsiteX7" fmla="*/ 3280922 w 8202304"/>
              <a:gd name="connsiteY7" fmla="*/ 0 h 2677656"/>
              <a:gd name="connsiteX8" fmla="*/ 3948823 w 8202304"/>
              <a:gd name="connsiteY8" fmla="*/ 0 h 2677656"/>
              <a:gd name="connsiteX9" fmla="*/ 4370656 w 8202304"/>
              <a:gd name="connsiteY9" fmla="*/ 0 h 2677656"/>
              <a:gd name="connsiteX10" fmla="*/ 4874512 w 8202304"/>
              <a:gd name="connsiteY10" fmla="*/ 0 h 2677656"/>
              <a:gd name="connsiteX11" fmla="*/ 5378368 w 8202304"/>
              <a:gd name="connsiteY11" fmla="*/ 0 h 2677656"/>
              <a:gd name="connsiteX12" fmla="*/ 5718178 w 8202304"/>
              <a:gd name="connsiteY12" fmla="*/ 0 h 2677656"/>
              <a:gd name="connsiteX13" fmla="*/ 6057987 w 8202304"/>
              <a:gd name="connsiteY13" fmla="*/ 0 h 2677656"/>
              <a:gd name="connsiteX14" fmla="*/ 6725889 w 8202304"/>
              <a:gd name="connsiteY14" fmla="*/ 0 h 2677656"/>
              <a:gd name="connsiteX15" fmla="*/ 7065699 w 8202304"/>
              <a:gd name="connsiteY15" fmla="*/ 0 h 2677656"/>
              <a:gd name="connsiteX16" fmla="*/ 8202304 w 8202304"/>
              <a:gd name="connsiteY16" fmla="*/ 0 h 2677656"/>
              <a:gd name="connsiteX17" fmla="*/ 8202304 w 8202304"/>
              <a:gd name="connsiteY17" fmla="*/ 562308 h 2677656"/>
              <a:gd name="connsiteX18" fmla="*/ 8202304 w 8202304"/>
              <a:gd name="connsiteY18" fmla="*/ 1124616 h 2677656"/>
              <a:gd name="connsiteX19" fmla="*/ 8202304 w 8202304"/>
              <a:gd name="connsiteY19" fmla="*/ 1633370 h 2677656"/>
              <a:gd name="connsiteX20" fmla="*/ 8202304 w 8202304"/>
              <a:gd name="connsiteY20" fmla="*/ 2168901 h 2677656"/>
              <a:gd name="connsiteX21" fmla="*/ 8202304 w 8202304"/>
              <a:gd name="connsiteY21" fmla="*/ 2677656 h 2677656"/>
              <a:gd name="connsiteX22" fmla="*/ 7534402 w 8202304"/>
              <a:gd name="connsiteY22" fmla="*/ 2677656 h 2677656"/>
              <a:gd name="connsiteX23" fmla="*/ 7030546 w 8202304"/>
              <a:gd name="connsiteY23" fmla="*/ 2677656 h 2677656"/>
              <a:gd name="connsiteX24" fmla="*/ 6608714 w 8202304"/>
              <a:gd name="connsiteY24" fmla="*/ 2677656 h 2677656"/>
              <a:gd name="connsiteX25" fmla="*/ 5858789 w 8202304"/>
              <a:gd name="connsiteY25" fmla="*/ 2677656 h 2677656"/>
              <a:gd name="connsiteX26" fmla="*/ 5272910 w 8202304"/>
              <a:gd name="connsiteY26" fmla="*/ 2677656 h 2677656"/>
              <a:gd name="connsiteX27" fmla="*/ 4522985 w 8202304"/>
              <a:gd name="connsiteY27" fmla="*/ 2677656 h 2677656"/>
              <a:gd name="connsiteX28" fmla="*/ 4019129 w 8202304"/>
              <a:gd name="connsiteY28" fmla="*/ 2677656 h 2677656"/>
              <a:gd name="connsiteX29" fmla="*/ 3351227 w 8202304"/>
              <a:gd name="connsiteY29" fmla="*/ 2677656 h 2677656"/>
              <a:gd name="connsiteX30" fmla="*/ 2683325 w 8202304"/>
              <a:gd name="connsiteY30" fmla="*/ 2677656 h 2677656"/>
              <a:gd name="connsiteX31" fmla="*/ 2015423 w 8202304"/>
              <a:gd name="connsiteY31" fmla="*/ 2677656 h 2677656"/>
              <a:gd name="connsiteX32" fmla="*/ 1429544 w 8202304"/>
              <a:gd name="connsiteY32" fmla="*/ 2677656 h 2677656"/>
              <a:gd name="connsiteX33" fmla="*/ 925689 w 8202304"/>
              <a:gd name="connsiteY33" fmla="*/ 2677656 h 2677656"/>
              <a:gd name="connsiteX34" fmla="*/ 0 w 8202304"/>
              <a:gd name="connsiteY34" fmla="*/ 2677656 h 2677656"/>
              <a:gd name="connsiteX35" fmla="*/ 0 w 8202304"/>
              <a:gd name="connsiteY35" fmla="*/ 2168901 h 2677656"/>
              <a:gd name="connsiteX36" fmla="*/ 0 w 8202304"/>
              <a:gd name="connsiteY36" fmla="*/ 1633370 h 2677656"/>
              <a:gd name="connsiteX37" fmla="*/ 0 w 8202304"/>
              <a:gd name="connsiteY37" fmla="*/ 1124616 h 2677656"/>
              <a:gd name="connsiteX38" fmla="*/ 0 w 8202304"/>
              <a:gd name="connsiteY38" fmla="*/ 562308 h 2677656"/>
              <a:gd name="connsiteX39" fmla="*/ 0 w 8202304"/>
              <a:gd name="connsiteY3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202304" h="2677656" extrusionOk="0">
                <a:moveTo>
                  <a:pt x="0" y="0"/>
                </a:moveTo>
                <a:cubicBezTo>
                  <a:pt x="177773" y="-9683"/>
                  <a:pt x="262676" y="26058"/>
                  <a:pt x="421833" y="0"/>
                </a:cubicBezTo>
                <a:cubicBezTo>
                  <a:pt x="580990" y="-26058"/>
                  <a:pt x="727068" y="19946"/>
                  <a:pt x="925689" y="0"/>
                </a:cubicBezTo>
                <a:cubicBezTo>
                  <a:pt x="1124310" y="-19946"/>
                  <a:pt x="1280347" y="5370"/>
                  <a:pt x="1511567" y="0"/>
                </a:cubicBezTo>
                <a:cubicBezTo>
                  <a:pt x="1742787" y="-5370"/>
                  <a:pt x="1863854" y="35331"/>
                  <a:pt x="2179469" y="0"/>
                </a:cubicBezTo>
                <a:cubicBezTo>
                  <a:pt x="2495084" y="-35331"/>
                  <a:pt x="2489650" y="4731"/>
                  <a:pt x="2601302" y="0"/>
                </a:cubicBezTo>
                <a:cubicBezTo>
                  <a:pt x="2712954" y="-4731"/>
                  <a:pt x="2784764" y="421"/>
                  <a:pt x="2941112" y="0"/>
                </a:cubicBezTo>
                <a:cubicBezTo>
                  <a:pt x="3097460" y="-421"/>
                  <a:pt x="3172395" y="18890"/>
                  <a:pt x="3280922" y="0"/>
                </a:cubicBezTo>
                <a:cubicBezTo>
                  <a:pt x="3389449" y="-18890"/>
                  <a:pt x="3788585" y="63694"/>
                  <a:pt x="3948823" y="0"/>
                </a:cubicBezTo>
                <a:cubicBezTo>
                  <a:pt x="4109061" y="-63694"/>
                  <a:pt x="4184258" y="45877"/>
                  <a:pt x="4370656" y="0"/>
                </a:cubicBezTo>
                <a:cubicBezTo>
                  <a:pt x="4557054" y="-45877"/>
                  <a:pt x="4696917" y="46811"/>
                  <a:pt x="4874512" y="0"/>
                </a:cubicBezTo>
                <a:cubicBezTo>
                  <a:pt x="5052107" y="-46811"/>
                  <a:pt x="5127331" y="6978"/>
                  <a:pt x="5378368" y="0"/>
                </a:cubicBezTo>
                <a:cubicBezTo>
                  <a:pt x="5629405" y="-6978"/>
                  <a:pt x="5565321" y="18393"/>
                  <a:pt x="5718178" y="0"/>
                </a:cubicBezTo>
                <a:cubicBezTo>
                  <a:pt x="5871035" y="-18393"/>
                  <a:pt x="5941712" y="12610"/>
                  <a:pt x="6057987" y="0"/>
                </a:cubicBezTo>
                <a:cubicBezTo>
                  <a:pt x="6174262" y="-12610"/>
                  <a:pt x="6478118" y="12950"/>
                  <a:pt x="6725889" y="0"/>
                </a:cubicBezTo>
                <a:cubicBezTo>
                  <a:pt x="6973660" y="-12950"/>
                  <a:pt x="6925696" y="28118"/>
                  <a:pt x="7065699" y="0"/>
                </a:cubicBezTo>
                <a:cubicBezTo>
                  <a:pt x="7205702" y="-28118"/>
                  <a:pt x="7795557" y="132256"/>
                  <a:pt x="8202304" y="0"/>
                </a:cubicBezTo>
                <a:cubicBezTo>
                  <a:pt x="8266321" y="119893"/>
                  <a:pt x="8151334" y="341578"/>
                  <a:pt x="8202304" y="562308"/>
                </a:cubicBezTo>
                <a:cubicBezTo>
                  <a:pt x="8253274" y="783038"/>
                  <a:pt x="8167385" y="925051"/>
                  <a:pt x="8202304" y="1124616"/>
                </a:cubicBezTo>
                <a:cubicBezTo>
                  <a:pt x="8237223" y="1324181"/>
                  <a:pt x="8174447" y="1385734"/>
                  <a:pt x="8202304" y="1633370"/>
                </a:cubicBezTo>
                <a:cubicBezTo>
                  <a:pt x="8230161" y="1881006"/>
                  <a:pt x="8168368" y="1904347"/>
                  <a:pt x="8202304" y="2168901"/>
                </a:cubicBezTo>
                <a:cubicBezTo>
                  <a:pt x="8236240" y="2433455"/>
                  <a:pt x="8200595" y="2513475"/>
                  <a:pt x="8202304" y="2677656"/>
                </a:cubicBezTo>
                <a:cubicBezTo>
                  <a:pt x="7971462" y="2731000"/>
                  <a:pt x="7726348" y="2652827"/>
                  <a:pt x="7534402" y="2677656"/>
                </a:cubicBezTo>
                <a:cubicBezTo>
                  <a:pt x="7342456" y="2702485"/>
                  <a:pt x="7190788" y="2652292"/>
                  <a:pt x="7030546" y="2677656"/>
                </a:cubicBezTo>
                <a:cubicBezTo>
                  <a:pt x="6870304" y="2703020"/>
                  <a:pt x="6744504" y="2632115"/>
                  <a:pt x="6608714" y="2677656"/>
                </a:cubicBezTo>
                <a:cubicBezTo>
                  <a:pt x="6472924" y="2723197"/>
                  <a:pt x="6177211" y="2653068"/>
                  <a:pt x="5858789" y="2677656"/>
                </a:cubicBezTo>
                <a:cubicBezTo>
                  <a:pt x="5540368" y="2702244"/>
                  <a:pt x="5440683" y="2663163"/>
                  <a:pt x="5272910" y="2677656"/>
                </a:cubicBezTo>
                <a:cubicBezTo>
                  <a:pt x="5105137" y="2692149"/>
                  <a:pt x="4831123" y="2651944"/>
                  <a:pt x="4522985" y="2677656"/>
                </a:cubicBezTo>
                <a:cubicBezTo>
                  <a:pt x="4214848" y="2703368"/>
                  <a:pt x="4155702" y="2654220"/>
                  <a:pt x="4019129" y="2677656"/>
                </a:cubicBezTo>
                <a:cubicBezTo>
                  <a:pt x="3882556" y="2701092"/>
                  <a:pt x="3660695" y="2668190"/>
                  <a:pt x="3351227" y="2677656"/>
                </a:cubicBezTo>
                <a:cubicBezTo>
                  <a:pt x="3041759" y="2687122"/>
                  <a:pt x="2948393" y="2649965"/>
                  <a:pt x="2683325" y="2677656"/>
                </a:cubicBezTo>
                <a:cubicBezTo>
                  <a:pt x="2418257" y="2705347"/>
                  <a:pt x="2342630" y="2633318"/>
                  <a:pt x="2015423" y="2677656"/>
                </a:cubicBezTo>
                <a:cubicBezTo>
                  <a:pt x="1688216" y="2721994"/>
                  <a:pt x="1585538" y="2635071"/>
                  <a:pt x="1429544" y="2677656"/>
                </a:cubicBezTo>
                <a:cubicBezTo>
                  <a:pt x="1273550" y="2720241"/>
                  <a:pt x="1167164" y="2646683"/>
                  <a:pt x="925689" y="2677656"/>
                </a:cubicBezTo>
                <a:cubicBezTo>
                  <a:pt x="684215" y="2708629"/>
                  <a:pt x="289243" y="2606097"/>
                  <a:pt x="0" y="2677656"/>
                </a:cubicBezTo>
                <a:cubicBezTo>
                  <a:pt x="-24617" y="2552108"/>
                  <a:pt x="32015" y="2285974"/>
                  <a:pt x="0" y="2168901"/>
                </a:cubicBezTo>
                <a:cubicBezTo>
                  <a:pt x="-32015" y="2051829"/>
                  <a:pt x="5809" y="1816446"/>
                  <a:pt x="0" y="1633370"/>
                </a:cubicBezTo>
                <a:cubicBezTo>
                  <a:pt x="-5809" y="1450294"/>
                  <a:pt x="2080" y="1241141"/>
                  <a:pt x="0" y="1124616"/>
                </a:cubicBezTo>
                <a:cubicBezTo>
                  <a:pt x="-2080" y="1008091"/>
                  <a:pt x="18755" y="813639"/>
                  <a:pt x="0" y="562308"/>
                </a:cubicBezTo>
                <a:cubicBezTo>
                  <a:pt x="-18755" y="310977"/>
                  <a:pt x="23996" y="23011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ctr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baseline="0" b="0" cap="none" dirty="0" sz="2100" i="0" kern="0" kumimoji="0" lang="en-IN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A group of students of a common programme who intend to attain </a:t>
            </a:r>
            <a:r>
              <a:rPr baseline="0" b="1" cap="none" dirty="0" sz="2100" i="0" kern="0" kumimoji="0" lang="en-IN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characteristics</a:t>
            </a:r>
            <a:r>
              <a:rPr baseline="0" b="0" cap="none" dirty="0" sz="2100" i="0" kern="0" kumimoji="0" lang="en-IN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by means of learning </a:t>
            </a:r>
            <a:r>
              <a:rPr baseline="0" b="1" cap="none" dirty="0" sz="2100" i="0" kern="0" kumimoji="0" lang="en-IN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skills</a:t>
            </a:r>
            <a:r>
              <a:rPr baseline="0" b="0" cap="none" dirty="0" sz="2100" i="0" kern="0" kumimoji="0" lang="en-IN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in order to target a particular career opportunity.</a:t>
            </a:r>
            <a:endParaRPr baseline="0" b="0" cap="none" dirty="0" sz="2100" i="0" kern="0" kumimoji="0" lang="en-US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Google Shape;43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dirty="0" lang="en"/>
              <a:t>Cohort 4</a:t>
            </a:r>
            <a:r>
              <a:rPr b="1" dirty="0" lang="en" smtClean="0"/>
              <a:t>: Full Stack </a:t>
            </a:r>
            <a:r>
              <a:rPr b="1" dirty="0" lang="en-US" smtClean="0"/>
              <a:t>Web</a:t>
            </a:r>
            <a:r>
              <a:rPr b="1" dirty="0" lang="en" smtClean="0"/>
              <a:t> Development</a:t>
            </a:r>
            <a:endParaRPr dirty="0"/>
          </a:p>
        </p:txBody>
      </p:sp>
      <p:sp>
        <p:nvSpPr>
          <p:cNvPr id="1048782" name="Google Shape;438;p58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Companies </a:t>
            </a:r>
            <a:endParaRPr b="1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Required</a:t>
            </a:r>
            <a:endParaRPr b="1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Sources – Internal</a:t>
            </a:r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sz="2400" lang="en"/>
              <a:t>Skills Sources – External </a:t>
            </a:r>
            <a:endParaRPr b="1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1048783" name="Google Shape;439;p58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Google Shape;445;p5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7" name="Google Shape;446;p59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8" name="Google Shape;447;p5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4</a:t>
            </a:r>
            <a:r>
              <a:rPr dirty="0" sz="3000" lang="en" smtClean="0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Full </a:t>
            </a:r>
            <a:r>
              <a:rPr b="1" dirty="0" sz="3000" lang="en" smtClean="0">
                <a:solidFill>
                  <a:srgbClr val="0B5968"/>
                </a:solidFill>
              </a:rPr>
              <a:t>Stack </a:t>
            </a:r>
            <a:r>
              <a:rPr b="1" dirty="0" sz="3000" lang="en-US" smtClean="0">
                <a:solidFill>
                  <a:srgbClr val="0B5968"/>
                </a:solidFill>
              </a:rPr>
              <a:t>Web</a:t>
            </a:r>
            <a:r>
              <a:rPr b="1" dirty="0" sz="3000" lang="en" smtClean="0">
                <a:solidFill>
                  <a:srgbClr val="0B5968"/>
                </a:solidFill>
              </a:rPr>
              <a:t> Development</a:t>
            </a:r>
            <a:endParaRPr b="1" dirty="0" sz="3000">
              <a:solidFill>
                <a:srgbClr val="0B5968"/>
              </a:solidFill>
            </a:endParaRPr>
          </a:p>
        </p:txBody>
      </p:sp>
      <p:sp>
        <p:nvSpPr>
          <p:cNvPr id="1048789" name="Google Shape;448;p59"/>
          <p:cNvSpPr txBox="1"/>
          <p:nvPr/>
        </p:nvSpPr>
        <p:spPr>
          <a:xfrm>
            <a:off x="688182" y="1085850"/>
            <a:ext cx="2200566" cy="3516317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b="1" cap="none" dirty="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b="0" cap="none" dirty="0" i="0" strike="noStrike" u="none">
              <a:solidFill>
                <a:srgbClr val="000000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Walmart Global Technology Services 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Zomato 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 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Ernst &amp; Young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Adobe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LPA</a:t>
            </a:r>
            <a:endParaRPr b="0" cap="none" dirty="0" i="0" strike="noStrike" u="none">
              <a:solidFill>
                <a:srgbClr val="000000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HCL Technologies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Infosys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	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Wipro Technologies</a:t>
            </a:r>
            <a:endParaRPr b="0" cap="none" dirty="0" i="0" strike="noStrike" u="none">
              <a:solidFill>
                <a:schemeClr val="tx1"/>
              </a:solidFill>
              <a:sym typeface="Arial"/>
            </a:endParaRPr>
          </a:p>
          <a:p>
            <a:pPr algn="l" indent="-20955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CGI</a:t>
            </a:r>
            <a:r>
              <a:rPr b="0" cap="none" dirty="0" sz="120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05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1400" i="0" lang="en" strike="noStrike" u="non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1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0" name="Google Shape;449;p59"/>
          <p:cNvSpPr txBox="1"/>
          <p:nvPr/>
        </p:nvSpPr>
        <p:spPr>
          <a:xfrm>
            <a:off x="241697" y="755500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92" name="Google Shape;450;p5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592365" y="1026702"/>
            <a:ext cx="1250156" cy="564356"/>
          </a:xfrm>
          <a:prstGeom prst="rect"/>
          <a:noFill/>
          <a:ln>
            <a:noFill/>
          </a:ln>
        </p:spPr>
      </p:pic>
      <p:pic>
        <p:nvPicPr>
          <p:cNvPr id="2097193" name="Google Shape;451;p5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56885" y="851297"/>
            <a:ext cx="971550" cy="607219"/>
          </a:xfrm>
          <a:prstGeom prst="rect"/>
          <a:noFill/>
          <a:ln>
            <a:noFill/>
          </a:ln>
        </p:spPr>
      </p:pic>
      <p:pic>
        <p:nvPicPr>
          <p:cNvPr id="2097194" name="Google Shape;452;p59" descr="https://optimizer.com/wp-content/uploads/2022/01/optimizerlogo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5576885" y="1851422"/>
            <a:ext cx="1233489" cy="357188"/>
          </a:xfrm>
          <a:prstGeom prst="rect"/>
          <a:noFill/>
          <a:ln>
            <a:noFill/>
          </a:ln>
        </p:spPr>
      </p:pic>
      <p:pic>
        <p:nvPicPr>
          <p:cNvPr id="2097195" name="Google Shape;453;p59" descr="Paytm Logo and Tagline -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7134225" y="1466850"/>
            <a:ext cx="1453754" cy="772716"/>
          </a:xfrm>
          <a:prstGeom prst="rect"/>
          <a:noFill/>
          <a:ln>
            <a:noFill/>
          </a:ln>
        </p:spPr>
      </p:pic>
      <p:sp>
        <p:nvSpPr>
          <p:cNvPr id="1048791" name="Google Shape;454;p59" descr="Walmart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96" name="Google Shape;455;p59" descr="Turns out the Walmart logo isn't what you think it is | Creative Bloq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5576886" y="2380654"/>
            <a:ext cx="1281114" cy="382191"/>
          </a:xfrm>
          <a:prstGeom prst="rect"/>
          <a:noFill/>
          <a:ln>
            <a:noFill/>
          </a:ln>
        </p:spPr>
      </p:pic>
      <p:pic>
        <p:nvPicPr>
          <p:cNvPr id="2097197" name="Google Shape;456;p59" descr="File:Zomato logo.png - Wikipedia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/>
          <a:stretch>
            <a:fillRect/>
          </a:stretch>
        </p:blipFill>
        <p:spPr>
          <a:xfrm>
            <a:off x="7187804" y="2144316"/>
            <a:ext cx="1345406" cy="495300"/>
          </a:xfrm>
          <a:prstGeom prst="rect"/>
          <a:noFill/>
          <a:ln>
            <a:noFill/>
          </a:ln>
        </p:spPr>
      </p:pic>
      <p:pic>
        <p:nvPicPr>
          <p:cNvPr id="2097198" name="Google Shape;457;p59" descr="Deloitte Logo, symbol, meaning, history, PNG, bran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/>
          <a:stretch>
            <a:fillRect/>
          </a:stretch>
        </p:blipFill>
        <p:spPr>
          <a:xfrm>
            <a:off x="5581649" y="2762845"/>
            <a:ext cx="1305531" cy="488156"/>
          </a:xfrm>
          <a:prstGeom prst="rect"/>
          <a:noFill/>
          <a:ln>
            <a:noFill/>
          </a:ln>
        </p:spPr>
      </p:pic>
      <p:pic>
        <p:nvPicPr>
          <p:cNvPr id="2097199" name="Google Shape;458;p59" descr="Adobe logo and the history of the business | LogoMyWay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7080647" y="2863453"/>
            <a:ext cx="1826419" cy="317897"/>
          </a:xfrm>
          <a:prstGeom prst="rect"/>
          <a:noFill/>
          <a:ln>
            <a:noFill/>
          </a:ln>
        </p:spPr>
      </p:pic>
      <p:pic>
        <p:nvPicPr>
          <p:cNvPr id="2097200" name="Google Shape;459;p59" descr="HCL Technologies Vector Logo | Free Download - (.SVG + .PNG) format -  SeekVectorLogo.Com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9">
            <a:alphaModFix/>
          </a:blip>
          <a:srcRect/>
          <a:stretch>
            <a:fillRect/>
          </a:stretch>
        </p:blipFill>
        <p:spPr>
          <a:xfrm>
            <a:off x="5581649" y="3471219"/>
            <a:ext cx="1302545" cy="577453"/>
          </a:xfrm>
          <a:prstGeom prst="rect"/>
          <a:noFill/>
          <a:ln>
            <a:noFill/>
          </a:ln>
        </p:spPr>
      </p:pic>
      <p:sp>
        <p:nvSpPr>
          <p:cNvPr id="1048792" name="Google Shape;460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3" name="Google Shape;461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1" name="Google Shape;462;p5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0">
            <a:alphaModFix/>
          </a:blip>
          <a:srcRect/>
          <a:stretch>
            <a:fillRect/>
          </a:stretch>
        </p:blipFill>
        <p:spPr>
          <a:xfrm>
            <a:off x="7031831" y="3225403"/>
            <a:ext cx="1607344" cy="635794"/>
          </a:xfrm>
          <a:prstGeom prst="rect"/>
          <a:noFill/>
          <a:ln>
            <a:noFill/>
          </a:ln>
        </p:spPr>
      </p:pic>
      <p:pic>
        <p:nvPicPr>
          <p:cNvPr id="2097202" name="Google Shape;463;p59" descr="Capgemini reveals new logo to mark 50th anniversary | B2B Marketi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1">
            <a:alphaModFix/>
          </a:blip>
          <a:srcRect/>
          <a:stretch>
            <a:fillRect/>
          </a:stretch>
        </p:blipFill>
        <p:spPr>
          <a:xfrm>
            <a:off x="5581649" y="3861197"/>
            <a:ext cx="1302545" cy="811217"/>
          </a:xfrm>
          <a:prstGeom prst="rect"/>
          <a:noFill/>
          <a:ln>
            <a:noFill/>
          </a:ln>
        </p:spPr>
      </p:pic>
      <p:sp>
        <p:nvSpPr>
          <p:cNvPr id="1048794" name="Google Shape;464;p59" descr="Wipro | Digital, Technology, Business Solution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3" name="Google Shape;465;p5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2">
            <a:alphaModFix/>
          </a:blip>
          <a:srcRect/>
          <a:stretch>
            <a:fillRect/>
          </a:stretch>
        </p:blipFill>
        <p:spPr>
          <a:xfrm>
            <a:off x="7073504" y="3943350"/>
            <a:ext cx="1569244" cy="716756"/>
          </a:xfrm>
          <a:prstGeom prst="rect"/>
          <a:noFill/>
          <a:ln>
            <a:noFill/>
          </a:ln>
        </p:spPr>
      </p:pic>
      <p:sp>
        <p:nvSpPr>
          <p:cNvPr id="1048795" name="TextBox 3"/>
          <p:cNvSpPr txBox="1"/>
          <p:nvPr/>
        </p:nvSpPr>
        <p:spPr>
          <a:xfrm>
            <a:off x="3100456" y="1324570"/>
            <a:ext cx="1850309" cy="3077766"/>
          </a:xfrm>
          <a:prstGeom prst="rect"/>
          <a:noFill/>
        </p:spPr>
        <p:txBody>
          <a:bodyPr rtlCol="0" wrap="square">
            <a:spAutoFit/>
          </a:bodyPr>
          <a:p>
            <a:pPr lvl="0" marL="6350">
              <a:buClr>
                <a:srgbClr val="0B5968"/>
              </a:buClr>
              <a:buSzPts val="1300"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</a:t>
            </a: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dirty="0" lang="en-US"/>
          </a:p>
          <a:p>
            <a:pPr indent="-20955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en-US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Rippling</a:t>
            </a:r>
            <a:endParaRPr dirty="0" lang="en-US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indent="-20955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Trilogy Innovations</a:t>
            </a:r>
          </a:p>
          <a:p>
            <a:pPr indent="-20955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en-US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Paypal</a:t>
            </a:r>
            <a:endParaRPr dirty="0" lang="en-US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indent="-20955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Intuit India</a:t>
            </a:r>
          </a:p>
          <a:p>
            <a:pPr indent="-20955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en-US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Amazon</a:t>
            </a:r>
          </a:p>
          <a:p>
            <a:pPr marL="6350">
              <a:buClr>
                <a:srgbClr val="0B5968"/>
              </a:buClr>
              <a:buSzPts val="1300"/>
            </a:pPr>
            <a:endParaRPr dirty="0" sz="1300" lang="en-US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buSzPts val="1400"/>
            </a:pPr>
            <a:r>
              <a:rPr b="1" dirty="0" lang="de-DE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dirty="0" sz="1100" lang="de-DE"/>
          </a:p>
          <a:p>
            <a:pPr indent="-209550" lvl="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de-D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Nutanix </a:t>
            </a:r>
            <a:endParaRPr dirty="0" sz="1100" lang="de-DE">
              <a:solidFill>
                <a:schemeClr val="tx1"/>
              </a:solidFill>
            </a:endParaRPr>
          </a:p>
          <a:p>
            <a:pPr indent="-209550" lvl="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de-D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Vmware Software India pvt ltd </a:t>
            </a:r>
            <a:endParaRPr dirty="0" sz="1100" lang="de-DE">
              <a:solidFill>
                <a:schemeClr val="tx1"/>
              </a:solidFill>
            </a:endParaRPr>
          </a:p>
          <a:p>
            <a:pPr indent="-209550" lvl="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de-D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dirty="0" sz="1100" lang="de-DE">
              <a:solidFill>
                <a:schemeClr val="tx1"/>
              </a:solidFill>
            </a:endParaRPr>
          </a:p>
          <a:p>
            <a:pPr indent="-209550" lvl="0" marL="215900">
              <a:buClr>
                <a:srgbClr val="0B5968"/>
              </a:buClr>
              <a:buSzPts val="1300"/>
              <a:buFont typeface="Arial"/>
              <a:buChar char="•"/>
            </a:pPr>
            <a:r>
              <a:rPr dirty="0" lang="de-D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Paytm</a:t>
            </a:r>
          </a:p>
          <a:p>
            <a:pPr marL="6350">
              <a:buClr>
                <a:srgbClr val="0B5968"/>
              </a:buClr>
              <a:buSzPts val="1300"/>
            </a:pPr>
            <a:endParaRPr dirty="0" sz="1300" lang="en-US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8796" name="Google Shape;491;p62"/>
          <p:cNvSpPr txBox="1"/>
          <p:nvPr/>
        </p:nvSpPr>
        <p:spPr>
          <a:xfrm>
            <a:off x="230981" y="232378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4: Full Stack Web Development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Google Shape;470;p60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1" name="Google Shape;471;p60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2" name="Google Shape;472;p6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4</a:t>
            </a:r>
            <a:r>
              <a:rPr dirty="0" sz="3000" lang="en" smtClean="0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Full Stack </a:t>
            </a:r>
            <a:r>
              <a:rPr b="1" dirty="0" lang="en" smtClean="0">
                <a:solidFill>
                  <a:srgbClr val="0B5968"/>
                </a:solidFill>
              </a:rPr>
              <a:t>Web </a:t>
            </a:r>
            <a:r>
              <a:rPr b="1" dirty="0" sz="3000" lang="en" smtClean="0">
                <a:solidFill>
                  <a:srgbClr val="0B5968"/>
                </a:solidFill>
              </a:rPr>
              <a:t>Development</a:t>
            </a:r>
            <a:endParaRPr b="1" dirty="0" sz="3000" u="sng"/>
          </a:p>
        </p:txBody>
      </p:sp>
      <p:sp>
        <p:nvSpPr>
          <p:cNvPr id="1048803" name="Google Shape;473;p60"/>
          <p:cNvSpPr txBox="1"/>
          <p:nvPr/>
        </p:nvSpPr>
        <p:spPr>
          <a:xfrm>
            <a:off x="923075" y="1091145"/>
            <a:ext cx="4570809" cy="4193425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HTML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CSS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JAVA SCRIPT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AJAX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REACT JS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S6 - DHTML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XML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MONGODB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S9-  NODEJS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S10- ANGULAR.JS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S11- FIREBASE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4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165100" lvl="0" marL="254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cap="none" dirty="0" sz="14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4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4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cap="none" dirty="0" sz="1100" i="0" lang="en-US" strike="noStrike" u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04" name="Google Shape;474;p60"/>
          <p:cNvSpPr txBox="1"/>
          <p:nvPr/>
        </p:nvSpPr>
        <p:spPr>
          <a:xfrm>
            <a:off x="241697" y="764893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5" name="Google Shape;475;p60"/>
          <p:cNvSpPr txBox="1"/>
          <p:nvPr/>
        </p:nvSpPr>
        <p:spPr>
          <a:xfrm>
            <a:off x="4017246" y="1116128"/>
            <a:ext cx="4570809" cy="1731213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S12- KUBERNETES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S13- DOCKER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S14-  CI/CD PIPELINE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S15- ANALYSIS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S16-</a:t>
            </a: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- STRONG INTERPERSONAL AND COMMUNICATION</a:t>
            </a:r>
            <a:r>
              <a:rPr dirty="0" sz="1200" lang="en-US" smtClean="0">
                <a:ea typeface="Calibri"/>
              </a:rPr>
              <a:t> </a:t>
            </a: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  <a:endParaRPr cap="none" dirty="0" sz="1200" i="0" lang="en-US" strike="noStrike" u="none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S17-  </a:t>
            </a: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STRATEGIC THINKING</a:t>
            </a:r>
            <a:endParaRPr cap="none" dirty="0" sz="1200" i="0" lang="en-US" strike="noStrike" u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06" name="Google Shape;491;p62"/>
          <p:cNvSpPr txBox="1"/>
          <p:nvPr/>
        </p:nvSpPr>
        <p:spPr>
          <a:xfrm>
            <a:off x="241697" y="251723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4: Full Stack Web Development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Google Shape;480;p61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0" name="Google Shape;481;p61"/>
          <p:cNvSpPr/>
          <p:nvPr/>
        </p:nvSpPr>
        <p:spPr>
          <a:xfrm>
            <a:off x="241697" y="221073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1" name="Google Shape;482;p6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4</a:t>
            </a:r>
            <a:r>
              <a:rPr dirty="0" sz="3000" lang="en" smtClean="0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Full Stack </a:t>
            </a:r>
            <a:r>
              <a:rPr b="1" dirty="0" lang="en" smtClean="0">
                <a:solidFill>
                  <a:srgbClr val="0B5968"/>
                </a:solidFill>
              </a:rPr>
              <a:t>Web </a:t>
            </a:r>
            <a:r>
              <a:rPr b="1" dirty="0" sz="3000" lang="en" smtClean="0">
                <a:solidFill>
                  <a:srgbClr val="0B5968"/>
                </a:solidFill>
              </a:rPr>
              <a:t>Development</a:t>
            </a:r>
            <a:endParaRPr b="1" dirty="0" sz="3000" u="sng"/>
          </a:p>
        </p:txBody>
      </p:sp>
      <p:sp>
        <p:nvSpPr>
          <p:cNvPr id="1048812" name="Google Shape;483;p61"/>
          <p:cNvSpPr txBox="1"/>
          <p:nvPr/>
        </p:nvSpPr>
        <p:spPr>
          <a:xfrm>
            <a:off x="852487" y="1091378"/>
            <a:ext cx="7662863" cy="4501202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indent="-21590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CSE326 -- INTERNET PROGRAMMING LABORATORY [S1,S2,S3]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CSE227  – ADVANCED ANDROID APPLICATION DEVELOPMENT [S11]</a:t>
            </a: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INT219  – FRONT END WEB DEVELOPER [S10]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INT222 - ADVANCE WEB DEVELOPMENT [S9]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INT252 - REACT JS [S5]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220- SERVER SIDE SCRIPTING [S1, S2, S3]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221- MVC PROGRAMMING [S1, S2, S3]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INT334- ENTERPRISE APPLICATION AUTOMATION [S12]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[S13]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[S14]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MANAGEMENT[S15]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MANAGEMENT[S16]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13" name="Google Shape;484;p61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4" name="Google Shape;491;p62"/>
          <p:cNvSpPr txBox="1"/>
          <p:nvPr/>
        </p:nvSpPr>
        <p:spPr>
          <a:xfrm>
            <a:off x="241697" y="221073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4: Full Stack Web Development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Google Shape;489;p6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8" name="Google Shape;490;p62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9" name="Google Shape;491;p6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dirty="0" sz="2400" lang="en">
                <a:solidFill>
                  <a:srgbClr val="0B5968"/>
                </a:solidFill>
              </a:rPr>
              <a:t>Cohort 4</a:t>
            </a:r>
            <a:r>
              <a:rPr b="1" dirty="0" sz="2400" lang="en" smtClean="0">
                <a:solidFill>
                  <a:srgbClr val="0B5968"/>
                </a:solidFill>
              </a:rPr>
              <a:t>: </a:t>
            </a:r>
            <a:r>
              <a:rPr b="1" dirty="0" sz="2400" lang="en">
                <a:solidFill>
                  <a:srgbClr val="0B5968"/>
                </a:solidFill>
              </a:rPr>
              <a:t>Full Stack </a:t>
            </a:r>
            <a:r>
              <a:rPr b="1" dirty="0" sz="2400" lang="en" smtClean="0">
                <a:solidFill>
                  <a:srgbClr val="0B5968"/>
                </a:solidFill>
              </a:rPr>
              <a:t>Web Development</a:t>
            </a:r>
            <a:endParaRPr b="1" dirty="0" sz="2400" u="sng"/>
          </a:p>
        </p:txBody>
      </p:sp>
      <p:sp>
        <p:nvSpPr>
          <p:cNvPr id="1048820" name="Google Shape;492;p62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7" name="Google Shape;493;p62"/>
          <p:cNvGraphicFramePr>
            <a:graphicFrameLocks/>
          </p:cNvGraphicFramePr>
          <p:nvPr/>
        </p:nvGraphicFramePr>
        <p:xfrm>
          <a:off x="710359" y="1413272"/>
          <a:ext cx="7655267" cy="11597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501927"/>
                <a:gridCol w="4420543"/>
                <a:gridCol w="1732797"/>
              </a:tblGrid>
              <a:tr h="1657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sz="1200" i="0" lang="en" strike="noStrike" u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 b="0" cap="none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sz="1200" i="0" lang="en" strike="noStrike" u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0" cap="none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sz="1200" i="0" lang="en" strike="noStrike" u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Suggested Source</a:t>
                      </a:r>
                      <a:endParaRPr b="0" cap="none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Industry Certification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DevOps Certification [S12 to S16]</a:t>
                      </a:r>
                      <a:endParaRPr b="0" cap="none" dirty="0" sz="1200" i="0" lang="en-US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Hackathons 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Smart India Hackathon[S1 to S17]</a:t>
                      </a:r>
                      <a:endParaRPr b="0" cap="none" dirty="0" sz="1200" i="0" lang="en-US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1. </a:t>
                      </a: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https://www.sih.gov.in/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Google Shape;498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56025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algn="l" lvl="0">
              <a:buClr>
                <a:schemeClr val="lt1"/>
              </a:buClr>
              <a:buSzPts val="3000"/>
            </a:pPr>
            <a:r>
              <a:rPr b="1" dirty="0" sz="3200" lang="en"/>
              <a:t>Cohort 5</a:t>
            </a:r>
            <a:r>
              <a:rPr b="1" dirty="0" sz="3200" lang="en" smtClean="0"/>
              <a:t>: </a:t>
            </a:r>
            <a:r>
              <a:rPr b="1" dirty="0" sz="3200" lang="en-US">
                <a:solidFill>
                  <a:schemeClr val="accent2">
                    <a:lumMod val="50000"/>
                  </a:schemeClr>
                </a:solidFill>
              </a:rPr>
              <a:t>Machine </a:t>
            </a:r>
            <a:r>
              <a:rPr b="1" dirty="0" sz="3200" lang="en-US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endParaRPr dirty="0" sz="1800"/>
          </a:p>
        </p:txBody>
      </p:sp>
      <p:sp>
        <p:nvSpPr>
          <p:cNvPr id="1048827" name="Google Shape;499;p63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28" name="Google Shape;500;p6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en-US"/>
          </a:p>
        </p:txBody>
      </p:sp>
      <p:sp>
        <p:nvSpPr>
          <p:cNvPr id="1048832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048833" name="Google Shape;489;p6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4" name="Google Shape;490;p62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5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b="1" dirty="0" sz="3000" lang="en-US" u="sng"/>
          </a:p>
        </p:txBody>
      </p:sp>
      <p:sp>
        <p:nvSpPr>
          <p:cNvPr id="1048836" name="Title 3"/>
          <p:cNvSpPr txBox="1"/>
          <p:nvPr/>
        </p:nvSpPr>
        <p:spPr>
          <a:xfrm>
            <a:off x="241173" y="219859"/>
            <a:ext cx="8661654" cy="527118"/>
          </a:xfrm>
          <a:prstGeom prst="rect"/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dirty="0" sz="2400" lang="en-US" smtClean="0">
                <a:solidFill>
                  <a:srgbClr val="0B5968"/>
                </a:solidFill>
              </a:rPr>
              <a:t>Cohort 5: Machine Learning</a:t>
            </a:r>
            <a:endParaRPr b="1" dirty="0" sz="2400" lang="en-IN" u="sng">
              <a:solidFill>
                <a:srgbClr val="0B5968"/>
              </a:solidFill>
            </a:endParaRPr>
          </a:p>
        </p:txBody>
      </p:sp>
      <p:sp>
        <p:nvSpPr>
          <p:cNvPr id="1048837" name="TextBox 9"/>
          <p:cNvSpPr txBox="1"/>
          <p:nvPr/>
        </p:nvSpPr>
        <p:spPr>
          <a:xfrm>
            <a:off x="847836" y="1306403"/>
            <a:ext cx="4569921" cy="3108543"/>
          </a:xfrm>
          <a:prstGeom prst="rect"/>
          <a:noFill/>
        </p:spPr>
        <p:txBody>
          <a:bodyPr wrap="square">
            <a:spAutoFit/>
          </a:bodyPr>
          <a:p>
            <a:r>
              <a:rPr b="1" dirty="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</a:t>
            </a: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4313" marL="214313"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b="1" dirty="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	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	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Accenture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KPMG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MathWorks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048838" name="Title 3"/>
          <p:cNvSpPr txBox="1"/>
          <p:nvPr/>
        </p:nvSpPr>
        <p:spPr>
          <a:xfrm>
            <a:off x="241173" y="771065"/>
            <a:ext cx="7886700" cy="350633"/>
          </a:xfrm>
          <a:prstGeom prst="rect"/>
        </p:spPr>
        <p:txBody>
          <a:bodyPr anchor="ctr" bIns="34290" lIns="68580" rIns="68580" rtlCol="0" tIns="3429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428625" marL="428625">
              <a:buFont typeface="Arial" panose="020B0604020202020204" pitchFamily="34" charset="0"/>
              <a:buChar char="•"/>
            </a:pPr>
            <a:r>
              <a:rPr b="1" dirty="0" sz="2000" lang="en-US"/>
              <a:t>Companies</a:t>
            </a:r>
            <a:endParaRPr b="1" dirty="0" sz="2000" lang="en-IN" u="sng"/>
          </a:p>
        </p:txBody>
      </p:sp>
      <p:pic>
        <p:nvPicPr>
          <p:cNvPr id="2097204" name="Picture 8" descr="https://tse4.mm.bing.net/th?id=OIP.qxyWqCnhTn-cUuIBeOPQtwHaFn&amp;pid=Api&amp;P=0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1"/>
          <a:srcRect l="14197" t="19137" r="11845" b="17475"/>
          <a:stretch>
            <a:fillRect/>
          </a:stretch>
        </p:blipFill>
        <p:spPr bwMode="auto">
          <a:xfrm>
            <a:off x="5615221" y="1995106"/>
            <a:ext cx="835202" cy="542156"/>
          </a:xfrm>
          <a:prstGeom prst="rect"/>
          <a:noFill/>
        </p:spPr>
      </p:pic>
      <p:pic>
        <p:nvPicPr>
          <p:cNvPr id="2097205" name="Picture 1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r="4084"/>
          <a:stretch>
            <a:fillRect/>
          </a:stretch>
        </p:blipFill>
        <p:spPr>
          <a:xfrm>
            <a:off x="5428125" y="1033548"/>
            <a:ext cx="1209395" cy="664105"/>
          </a:xfrm>
          <a:prstGeom prst="rect"/>
        </p:spPr>
      </p:pic>
      <p:pic>
        <p:nvPicPr>
          <p:cNvPr id="2097206" name="Picture 1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21330471">
            <a:off x="7175289" y="3159687"/>
            <a:ext cx="1643489" cy="416430"/>
          </a:xfrm>
          <a:prstGeom prst="rect"/>
        </p:spPr>
      </p:pic>
      <p:pic>
        <p:nvPicPr>
          <p:cNvPr id="2097207" name="Picture 1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/>
          <a:srcRect t="24003" b="20999"/>
          <a:stretch>
            <a:fillRect/>
          </a:stretch>
        </p:blipFill>
        <p:spPr>
          <a:xfrm>
            <a:off x="5549525" y="3003425"/>
            <a:ext cx="1106431" cy="608519"/>
          </a:xfrm>
          <a:prstGeom prst="rect"/>
        </p:spPr>
      </p:pic>
      <p:pic>
        <p:nvPicPr>
          <p:cNvPr id="2097208" name="Picture 15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571080" y="3843034"/>
            <a:ext cx="1644464" cy="956779"/>
          </a:xfrm>
          <a:prstGeom prst="rect"/>
        </p:spPr>
      </p:pic>
      <p:pic>
        <p:nvPicPr>
          <p:cNvPr id="2097209" name="Picture 1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520863" y="3866582"/>
            <a:ext cx="1076120" cy="726381"/>
          </a:xfrm>
          <a:prstGeom prst="rect"/>
        </p:spPr>
      </p:pic>
      <p:sp>
        <p:nvSpPr>
          <p:cNvPr id="1048839" name="TextBox 6"/>
          <p:cNvSpPr txBox="1"/>
          <p:nvPr/>
        </p:nvSpPr>
        <p:spPr>
          <a:xfrm>
            <a:off x="2724340" y="1282315"/>
            <a:ext cx="1736702" cy="203132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30-40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indent="-171450" marL="171450">
              <a:buFont typeface="Arial" panose="020B0604020202020204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Eightfold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71450" marL="171450">
              <a:buFont typeface="Arial" panose="020B0604020202020204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Optimizer</a:t>
            </a:r>
          </a:p>
          <a:p>
            <a:pPr indent="-171450" marL="171450">
              <a:buFont typeface="Arial" panose="020B0604020202020204" pitchFamily="34" charset="0"/>
              <a:buChar char="•"/>
            </a:pP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Databricks</a:t>
            </a: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Honeywell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210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917604" y="2081533"/>
            <a:ext cx="1851387" cy="516975"/>
          </a:xfrm>
          <a:prstGeom prst="rect"/>
        </p:spPr>
      </p:pic>
      <p:pic>
        <p:nvPicPr>
          <p:cNvPr id="2097211" name="Picture 17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6944165" y="893558"/>
            <a:ext cx="1652818" cy="909765"/>
          </a:xfrm>
          <a:prstGeom prst="rect"/>
        </p:spPr>
      </p:pic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en-US"/>
          </a:p>
        </p:txBody>
      </p:sp>
      <p:sp>
        <p:nvSpPr>
          <p:cNvPr id="104884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048842" name="Google Shape;489;p6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43" name="Google Shape;490;p62"/>
          <p:cNvSpPr/>
          <p:nvPr/>
        </p:nvSpPr>
        <p:spPr>
          <a:xfrm>
            <a:off x="241697" y="24003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44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b="1" dirty="0" sz="3000" lang="en-US" u="sng"/>
          </a:p>
        </p:txBody>
      </p:sp>
      <p:sp>
        <p:nvSpPr>
          <p:cNvPr id="1048845" name="Title 3"/>
          <p:cNvSpPr txBox="1"/>
          <p:nvPr/>
        </p:nvSpPr>
        <p:spPr>
          <a:xfrm>
            <a:off x="241173" y="240030"/>
            <a:ext cx="8661654" cy="447297"/>
          </a:xfrm>
          <a:prstGeom prst="rect"/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dirty="0" sz="2400" lang="en-US" smtClean="0">
                <a:solidFill>
                  <a:srgbClr val="0B5968"/>
                </a:solidFill>
              </a:rPr>
              <a:t>Cohort 5: Machine Learning</a:t>
            </a:r>
            <a:endParaRPr b="1" dirty="0" sz="2400" lang="en-IN" u="sng">
              <a:solidFill>
                <a:srgbClr val="0B5968"/>
              </a:solidFill>
            </a:endParaRPr>
          </a:p>
        </p:txBody>
      </p:sp>
      <p:sp>
        <p:nvSpPr>
          <p:cNvPr id="1048846" name="TextBox 7"/>
          <p:cNvSpPr txBox="1"/>
          <p:nvPr/>
        </p:nvSpPr>
        <p:spPr>
          <a:xfrm>
            <a:off x="811059" y="1257755"/>
            <a:ext cx="4569921" cy="2400657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NATURAL LANGUAGE PROCESSING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S2 - COMPUTER VISION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PYTHON PROGRAMMING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DEEP LEARNING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ARTIFICIAL INTELLIGENCE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S6 -- MACHINE LEARNING</a:t>
            </a:r>
          </a:p>
          <a:p>
            <a:pPr>
              <a:lnSpc>
                <a:spcPct val="150000"/>
              </a:lnSpc>
            </a:pPr>
            <a:r>
              <a:rPr b="1" dirty="0" sz="120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indent="-214313" marL="214313">
              <a:buFont typeface="Arial" panose="020B0604020202020204" pitchFamily="34" charset="0"/>
              <a:buChar char="•"/>
            </a:pPr>
            <a:endParaRPr dirty="0" sz="1200" lang="en-US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dirty="0" sz="120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dirty="0" sz="120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47" name="Title 3"/>
          <p:cNvSpPr txBox="1"/>
          <p:nvPr/>
        </p:nvSpPr>
        <p:spPr>
          <a:xfrm>
            <a:off x="241173" y="822077"/>
            <a:ext cx="7886700" cy="350633"/>
          </a:xfrm>
          <a:prstGeom prst="rect"/>
        </p:spPr>
        <p:txBody>
          <a:bodyPr anchor="ctr" bIns="34290" lIns="68580" rIns="68580" rtlCol="0" tIns="3429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428625" marL="428625">
              <a:buFont typeface="Arial" panose="020B0604020202020204" pitchFamily="34" charset="0"/>
              <a:buChar char="•"/>
            </a:pPr>
            <a:r>
              <a:rPr b="1" dirty="0" sz="2000" lang="en-US"/>
              <a:t>Skills Required</a:t>
            </a:r>
            <a:endParaRPr b="1" dirty="0" sz="2000" lang="en-IN" u="sng"/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en-US"/>
          </a:p>
        </p:txBody>
      </p:sp>
      <p:sp>
        <p:nvSpPr>
          <p:cNvPr id="104884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048850" name="Google Shape;489;p6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1" name="Google Shape;490;p62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2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b="1" dirty="0" sz="3000" lang="en-US" u="sng"/>
          </a:p>
        </p:txBody>
      </p:sp>
      <p:sp>
        <p:nvSpPr>
          <p:cNvPr id="1048853" name="Title 3"/>
          <p:cNvSpPr txBox="1"/>
          <p:nvPr/>
        </p:nvSpPr>
        <p:spPr>
          <a:xfrm>
            <a:off x="241173" y="240030"/>
            <a:ext cx="8661654" cy="447297"/>
          </a:xfrm>
          <a:prstGeom prst="rect"/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dirty="0" sz="2400" lang="en-US" smtClean="0">
                <a:solidFill>
                  <a:srgbClr val="0B5968"/>
                </a:solidFill>
              </a:rPr>
              <a:t>Cohort 5: Machine Learning</a:t>
            </a:r>
            <a:endParaRPr b="1" dirty="0" sz="2400" lang="en-IN" u="sng">
              <a:solidFill>
                <a:srgbClr val="0B5968"/>
              </a:solidFill>
            </a:endParaRPr>
          </a:p>
        </p:txBody>
      </p:sp>
      <p:sp>
        <p:nvSpPr>
          <p:cNvPr id="1048854" name="TextBox 7"/>
          <p:cNvSpPr txBox="1"/>
          <p:nvPr/>
        </p:nvSpPr>
        <p:spPr>
          <a:xfrm>
            <a:off x="834176" y="1219939"/>
            <a:ext cx="7663340" cy="4062651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INT108  – PYTHON PROGRAMMING</a:t>
            </a: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[S3]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INT404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ARTIFICIAL INTELLIGENCE</a:t>
            </a: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[S5]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INT422: DEEP LEARNING[S4]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INT344 – NATURAL LANGUAGE PROCESSING [S1]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INT345- COMPUTER VISION[S2]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INT247 – MACHINE LEARNING FOUNDATION [S6]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INT248 –ADVANCED MACHINE LEARNING [S6]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INT254 –FUNDAMENTALS OF MACHINE LEARNING [S6]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INT417 – MACHINE LEARNING ALGORITHMS[S6]</a:t>
            </a: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b="1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b="1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4313" marL="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b="1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dirty="0" sz="120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dirty="0" sz="120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55" name="Title 3"/>
          <p:cNvSpPr txBox="1"/>
          <p:nvPr/>
        </p:nvSpPr>
        <p:spPr>
          <a:xfrm>
            <a:off x="241173" y="822077"/>
            <a:ext cx="7886700" cy="350633"/>
          </a:xfrm>
          <a:prstGeom prst="rect"/>
        </p:spPr>
        <p:txBody>
          <a:bodyPr anchor="ctr" bIns="34290" lIns="68580" rIns="68580" rtlCol="0" tIns="3429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428625" marL="428625">
              <a:buFont typeface="Arial" panose="020B0604020202020204" pitchFamily="34" charset="0"/>
              <a:buChar char="•"/>
            </a:pPr>
            <a:r>
              <a:rPr b="1" dirty="0" sz="2000" lang="en-US"/>
              <a:t>Skills Sources – </a:t>
            </a:r>
            <a:r>
              <a:rPr b="1" dirty="0" sz="200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b="1" dirty="0" sz="2000" lang="en-US"/>
              <a:t>  </a:t>
            </a:r>
            <a:endParaRPr b="1" dirty="0" sz="2000" lang="en-IN" u="sng"/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en-US"/>
          </a:p>
        </p:txBody>
      </p:sp>
      <p:sp>
        <p:nvSpPr>
          <p:cNvPr id="104885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048858" name="Google Shape;489;p6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9" name="Google Shape;490;p62"/>
          <p:cNvSpPr/>
          <p:nvPr/>
        </p:nvSpPr>
        <p:spPr>
          <a:xfrm>
            <a:off x="241697" y="24003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0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b="1" dirty="0" sz="3000" lang="en-US" u="sng"/>
          </a:p>
        </p:txBody>
      </p:sp>
      <p:sp>
        <p:nvSpPr>
          <p:cNvPr id="1048861" name="Title 3"/>
          <p:cNvSpPr txBox="1"/>
          <p:nvPr/>
        </p:nvSpPr>
        <p:spPr>
          <a:xfrm>
            <a:off x="241173" y="240030"/>
            <a:ext cx="8661654" cy="447297"/>
          </a:xfrm>
          <a:prstGeom prst="rect"/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dirty="0" sz="2400" lang="en-US" smtClean="0">
                <a:solidFill>
                  <a:srgbClr val="0B5968"/>
                </a:solidFill>
              </a:rPr>
              <a:t>Cohort 5: Machine Learning</a:t>
            </a:r>
            <a:endParaRPr b="1" dirty="0" sz="2400" lang="en-IN" u="sng">
              <a:solidFill>
                <a:srgbClr val="0B5968"/>
              </a:solidFill>
            </a:endParaRPr>
          </a:p>
        </p:txBody>
      </p:sp>
      <p:sp>
        <p:nvSpPr>
          <p:cNvPr id="1048862" name="Title 3"/>
          <p:cNvSpPr txBox="1"/>
          <p:nvPr/>
        </p:nvSpPr>
        <p:spPr>
          <a:xfrm>
            <a:off x="241173" y="822077"/>
            <a:ext cx="7886700" cy="350633"/>
          </a:xfrm>
          <a:prstGeom prst="rect"/>
        </p:spPr>
        <p:txBody>
          <a:bodyPr anchor="ctr" bIns="34290" lIns="68580" rIns="68580" rtlCol="0" tIns="3429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428625" marL="428625">
              <a:buFont typeface="Arial" panose="020B0604020202020204" pitchFamily="34" charset="0"/>
              <a:buChar char="•"/>
            </a:pPr>
            <a:r>
              <a:rPr b="1" dirty="0" sz="1800" lang="en-US"/>
              <a:t>Skills Sources – </a:t>
            </a:r>
            <a:r>
              <a:rPr b="1" dirty="0" sz="1800" lang="en-US" smtClean="0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b="1" dirty="0" sz="1800" lang="en-US" smtClean="0"/>
              <a:t>  </a:t>
            </a:r>
            <a:endParaRPr b="1" dirty="0" sz="1800" lang="en-IN" u="sng"/>
          </a:p>
        </p:txBody>
      </p:sp>
      <p:graphicFrame>
        <p:nvGraphicFramePr>
          <p:cNvPr id="4194308" name="Google Shape;432;p57"/>
          <p:cNvGraphicFramePr>
            <a:graphicFrameLocks/>
          </p:cNvGraphicFramePr>
          <p:nvPr/>
        </p:nvGraphicFramePr>
        <p:xfrm>
          <a:off x="358589" y="1718072"/>
          <a:ext cx="8148917" cy="110873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/>
                <a:gridCol w="4376435"/>
                <a:gridCol w="2285541"/>
              </a:tblGrid>
              <a:tr h="1657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Hackathons</a:t>
                      </a:r>
                      <a:endParaRPr b="1" cap="none" dirty="0" sz="1200" i="0" lang="en-US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baseline="0" b="0" cap="none" dirty="0" sz="1200" i="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</a:p>
                    <a:p>
                      <a:pPr algn="l" defTabSz="914400" eaLnBrk="1" fontAlgn="auto" hangingPunct="1" indent="-6985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Hackathon Machine Learning[S4,S6]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Explore Machine Learning (ML) [S1,S4,S6]</a:t>
                      </a:r>
                    </a:p>
                    <a:p>
                      <a:pPr algn="l" defTabSz="914400" eaLnBrk="1" fontAlgn="auto" hangingPunct="1" indent="-6985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Crowdsource[S1,S4,S6]</a:t>
                      </a: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b="0" cap="none" dirty="0" sz="1200" i="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Kaggle</a:t>
                      </a:r>
                      <a:endParaRPr b="0" cap="none" dirty="0" sz="1200" i="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</a:p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2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/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135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602" name="Rectangle 2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 bwMode="ltGray">
          <a:xfrm>
            <a:off x="241173" y="240030"/>
            <a:ext cx="8661654" cy="4663440"/>
          </a:xfrm>
          <a:prstGeom prst="rect"/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baseline="0" b="0" cap="none" sz="135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603" name="Title 3"/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p>
            <a:r>
              <a:rPr b="1" dirty="0" lang="en-US"/>
              <a:t>Purpose of Cohorts</a:t>
            </a:r>
            <a:endParaRPr b="1" dirty="0" lang="en-IN"/>
          </a:p>
        </p:txBody>
      </p:sp>
      <p:sp>
        <p:nvSpPr>
          <p:cNvPr id="1048604" name="TextBox 1"/>
          <p:cNvSpPr txBox="1"/>
          <p:nvPr/>
        </p:nvSpPr>
        <p:spPr>
          <a:xfrm>
            <a:off x="1246909" y="1628776"/>
            <a:ext cx="7177520" cy="2834641"/>
          </a:xfrm>
          <a:custGeom>
            <a:avLst/>
            <a:gdLst>
              <a:gd name="connsiteX0" fmla="*/ 0 w 9570027"/>
              <a:gd name="connsiteY0" fmla="*/ 0 h 3900876"/>
              <a:gd name="connsiteX1" fmla="*/ 640456 w 9570027"/>
              <a:gd name="connsiteY1" fmla="*/ 0 h 3900876"/>
              <a:gd name="connsiteX2" fmla="*/ 1472311 w 9570027"/>
              <a:gd name="connsiteY2" fmla="*/ 0 h 3900876"/>
              <a:gd name="connsiteX3" fmla="*/ 2208467 w 9570027"/>
              <a:gd name="connsiteY3" fmla="*/ 0 h 3900876"/>
              <a:gd name="connsiteX4" fmla="*/ 3040323 w 9570027"/>
              <a:gd name="connsiteY4" fmla="*/ 0 h 3900876"/>
              <a:gd name="connsiteX5" fmla="*/ 3489378 w 9570027"/>
              <a:gd name="connsiteY5" fmla="*/ 0 h 3900876"/>
              <a:gd name="connsiteX6" fmla="*/ 4034134 w 9570027"/>
              <a:gd name="connsiteY6" fmla="*/ 0 h 3900876"/>
              <a:gd name="connsiteX7" fmla="*/ 4674589 w 9570027"/>
              <a:gd name="connsiteY7" fmla="*/ 0 h 3900876"/>
              <a:gd name="connsiteX8" fmla="*/ 5410746 w 9570027"/>
              <a:gd name="connsiteY8" fmla="*/ 0 h 3900876"/>
              <a:gd name="connsiteX9" fmla="*/ 5859801 w 9570027"/>
              <a:gd name="connsiteY9" fmla="*/ 0 h 3900876"/>
              <a:gd name="connsiteX10" fmla="*/ 6595956 w 9570027"/>
              <a:gd name="connsiteY10" fmla="*/ 0 h 3900876"/>
              <a:gd name="connsiteX11" fmla="*/ 7045012 w 9570027"/>
              <a:gd name="connsiteY11" fmla="*/ 0 h 3900876"/>
              <a:gd name="connsiteX12" fmla="*/ 7589767 w 9570027"/>
              <a:gd name="connsiteY12" fmla="*/ 0 h 3900876"/>
              <a:gd name="connsiteX13" fmla="*/ 8421623 w 9570027"/>
              <a:gd name="connsiteY13" fmla="*/ 0 h 3900876"/>
              <a:gd name="connsiteX14" fmla="*/ 9570027 w 9570027"/>
              <a:gd name="connsiteY14" fmla="*/ 0 h 3900876"/>
              <a:gd name="connsiteX15" fmla="*/ 9570027 w 9570027"/>
              <a:gd name="connsiteY15" fmla="*/ 1014226 h 3900876"/>
              <a:gd name="connsiteX16" fmla="*/ 9570027 w 9570027"/>
              <a:gd name="connsiteY16" fmla="*/ 1950437 h 3900876"/>
              <a:gd name="connsiteX17" fmla="*/ 9570027 w 9570027"/>
              <a:gd name="connsiteY17" fmla="*/ 2808629 h 3900876"/>
              <a:gd name="connsiteX18" fmla="*/ 9570027 w 9570027"/>
              <a:gd name="connsiteY18" fmla="*/ 3900876 h 3900876"/>
              <a:gd name="connsiteX19" fmla="*/ 8738170 w 9570027"/>
              <a:gd name="connsiteY19" fmla="*/ 3900876 h 3900876"/>
              <a:gd name="connsiteX20" fmla="*/ 8193415 w 9570027"/>
              <a:gd name="connsiteY20" fmla="*/ 3900876 h 3900876"/>
              <a:gd name="connsiteX21" fmla="*/ 7361559 w 9570027"/>
              <a:gd name="connsiteY21" fmla="*/ 3900876 h 3900876"/>
              <a:gd name="connsiteX22" fmla="*/ 6721104 w 9570027"/>
              <a:gd name="connsiteY22" fmla="*/ 3900876 h 3900876"/>
              <a:gd name="connsiteX23" fmla="*/ 6272048 w 9570027"/>
              <a:gd name="connsiteY23" fmla="*/ 3900876 h 3900876"/>
              <a:gd name="connsiteX24" fmla="*/ 5440191 w 9570027"/>
              <a:gd name="connsiteY24" fmla="*/ 3900876 h 3900876"/>
              <a:gd name="connsiteX25" fmla="*/ 4704036 w 9570027"/>
              <a:gd name="connsiteY25" fmla="*/ 3900876 h 3900876"/>
              <a:gd name="connsiteX26" fmla="*/ 3872180 w 9570027"/>
              <a:gd name="connsiteY26" fmla="*/ 3900876 h 3900876"/>
              <a:gd name="connsiteX27" fmla="*/ 3040323 w 9570027"/>
              <a:gd name="connsiteY27" fmla="*/ 3900876 h 3900876"/>
              <a:gd name="connsiteX28" fmla="*/ 2208467 w 9570027"/>
              <a:gd name="connsiteY28" fmla="*/ 3900876 h 3900876"/>
              <a:gd name="connsiteX29" fmla="*/ 1472311 w 9570027"/>
              <a:gd name="connsiteY29" fmla="*/ 3900876 h 3900876"/>
              <a:gd name="connsiteX30" fmla="*/ 831856 w 9570027"/>
              <a:gd name="connsiteY30" fmla="*/ 3900876 h 3900876"/>
              <a:gd name="connsiteX31" fmla="*/ 0 w 9570027"/>
              <a:gd name="connsiteY31" fmla="*/ 3900876 h 3900876"/>
              <a:gd name="connsiteX32" fmla="*/ 0 w 9570027"/>
              <a:gd name="connsiteY32" fmla="*/ 3003674 h 3900876"/>
              <a:gd name="connsiteX33" fmla="*/ 0 w 9570027"/>
              <a:gd name="connsiteY33" fmla="*/ 2028455 h 3900876"/>
              <a:gd name="connsiteX34" fmla="*/ 0 w 9570027"/>
              <a:gd name="connsiteY34" fmla="*/ 1053236 h 3900876"/>
              <a:gd name="connsiteX35" fmla="*/ 0 w 9570027"/>
              <a:gd name="connsiteY35" fmla="*/ 0 h 39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570027" h="3900876" extrusionOk="0">
                <a:moveTo>
                  <a:pt x="0" y="0"/>
                </a:moveTo>
                <a:cubicBezTo>
                  <a:pt x="159810" y="-72767"/>
                  <a:pt x="393992" y="263516"/>
                  <a:pt x="640456" y="0"/>
                </a:cubicBezTo>
                <a:cubicBezTo>
                  <a:pt x="935028" y="-104034"/>
                  <a:pt x="1223082" y="90630"/>
                  <a:pt x="1472311" y="0"/>
                </a:cubicBezTo>
                <a:cubicBezTo>
                  <a:pt x="1873113" y="-25268"/>
                  <a:pt x="1935874" y="109478"/>
                  <a:pt x="2208467" y="0"/>
                </a:cubicBezTo>
                <a:cubicBezTo>
                  <a:pt x="2316451" y="-29723"/>
                  <a:pt x="2825733" y="83637"/>
                  <a:pt x="3040323" y="0"/>
                </a:cubicBezTo>
                <a:cubicBezTo>
                  <a:pt x="3304019" y="-20952"/>
                  <a:pt x="3344221" y="9795"/>
                  <a:pt x="3489378" y="0"/>
                </a:cubicBezTo>
                <a:cubicBezTo>
                  <a:pt x="3668068" y="-86645"/>
                  <a:pt x="3919278" y="55632"/>
                  <a:pt x="4034134" y="0"/>
                </a:cubicBezTo>
                <a:cubicBezTo>
                  <a:pt x="4158917" y="36258"/>
                  <a:pt x="4556046" y="92230"/>
                  <a:pt x="4674589" y="0"/>
                </a:cubicBezTo>
                <a:cubicBezTo>
                  <a:pt x="4776908" y="-76337"/>
                  <a:pt x="5029460" y="65607"/>
                  <a:pt x="5410746" y="0"/>
                </a:cubicBezTo>
                <a:cubicBezTo>
                  <a:pt x="5764059" y="-81143"/>
                  <a:pt x="5637665" y="22272"/>
                  <a:pt x="5859801" y="0"/>
                </a:cubicBezTo>
                <a:cubicBezTo>
                  <a:pt x="5958059" y="38193"/>
                  <a:pt x="6258713" y="37757"/>
                  <a:pt x="6595956" y="0"/>
                </a:cubicBezTo>
                <a:cubicBezTo>
                  <a:pt x="6810642" y="-28662"/>
                  <a:pt x="6962902" y="59139"/>
                  <a:pt x="7045012" y="0"/>
                </a:cubicBezTo>
                <a:cubicBezTo>
                  <a:pt x="7203815" y="-72532"/>
                  <a:pt x="7441269" y="28721"/>
                  <a:pt x="7589767" y="0"/>
                </a:cubicBezTo>
                <a:cubicBezTo>
                  <a:pt x="7867374" y="-62596"/>
                  <a:pt x="8188574" y="131596"/>
                  <a:pt x="8421623" y="0"/>
                </a:cubicBezTo>
                <a:cubicBezTo>
                  <a:pt x="8637618" y="-53295"/>
                  <a:pt x="9259919" y="1780"/>
                  <a:pt x="9570027" y="0"/>
                </a:cubicBezTo>
                <a:cubicBezTo>
                  <a:pt x="9625388" y="476800"/>
                  <a:pt x="9540033" y="633093"/>
                  <a:pt x="9570027" y="1014226"/>
                </a:cubicBezTo>
                <a:cubicBezTo>
                  <a:pt x="9753718" y="1406773"/>
                  <a:pt x="9535349" y="1732560"/>
                  <a:pt x="9570027" y="1950437"/>
                </a:cubicBezTo>
                <a:cubicBezTo>
                  <a:pt x="9606910" y="2191042"/>
                  <a:pt x="9574378" y="2612024"/>
                  <a:pt x="9570027" y="2808629"/>
                </a:cubicBezTo>
                <a:cubicBezTo>
                  <a:pt x="9762461" y="2990956"/>
                  <a:pt x="9305460" y="3462854"/>
                  <a:pt x="9570027" y="3900876"/>
                </a:cubicBezTo>
                <a:cubicBezTo>
                  <a:pt x="9229580" y="3872425"/>
                  <a:pt x="9064102" y="3843291"/>
                  <a:pt x="8738170" y="3900876"/>
                </a:cubicBezTo>
                <a:cubicBezTo>
                  <a:pt x="8470255" y="3934508"/>
                  <a:pt x="8353066" y="3856810"/>
                  <a:pt x="8193415" y="3900876"/>
                </a:cubicBezTo>
                <a:cubicBezTo>
                  <a:pt x="7890908" y="3920026"/>
                  <a:pt x="7791587" y="3812428"/>
                  <a:pt x="7361559" y="3900876"/>
                </a:cubicBezTo>
                <a:cubicBezTo>
                  <a:pt x="7031282" y="4106141"/>
                  <a:pt x="6932556" y="3842210"/>
                  <a:pt x="6721104" y="3900876"/>
                </a:cubicBezTo>
                <a:cubicBezTo>
                  <a:pt x="6425140" y="3931063"/>
                  <a:pt x="6467897" y="3872999"/>
                  <a:pt x="6272048" y="3900876"/>
                </a:cubicBezTo>
                <a:cubicBezTo>
                  <a:pt x="6106011" y="3883851"/>
                  <a:pt x="5800599" y="4044280"/>
                  <a:pt x="5440191" y="3900876"/>
                </a:cubicBezTo>
                <a:cubicBezTo>
                  <a:pt x="5061654" y="3939046"/>
                  <a:pt x="4989226" y="3872421"/>
                  <a:pt x="4704036" y="3900876"/>
                </a:cubicBezTo>
                <a:cubicBezTo>
                  <a:pt x="4415093" y="4010906"/>
                  <a:pt x="4078960" y="3924533"/>
                  <a:pt x="3872180" y="3900876"/>
                </a:cubicBezTo>
                <a:cubicBezTo>
                  <a:pt x="3680725" y="3949687"/>
                  <a:pt x="3160665" y="3783296"/>
                  <a:pt x="3040323" y="3900876"/>
                </a:cubicBezTo>
                <a:cubicBezTo>
                  <a:pt x="2790678" y="4086279"/>
                  <a:pt x="2564869" y="3762974"/>
                  <a:pt x="2208467" y="3900876"/>
                </a:cubicBezTo>
                <a:cubicBezTo>
                  <a:pt x="1882069" y="3940392"/>
                  <a:pt x="1569837" y="3862440"/>
                  <a:pt x="1472311" y="3900876"/>
                </a:cubicBezTo>
                <a:cubicBezTo>
                  <a:pt x="1290945" y="3863484"/>
                  <a:pt x="981897" y="3944506"/>
                  <a:pt x="831856" y="3900876"/>
                </a:cubicBezTo>
                <a:cubicBezTo>
                  <a:pt x="602526" y="4048160"/>
                  <a:pt x="310935" y="3897786"/>
                  <a:pt x="0" y="3900876"/>
                </a:cubicBezTo>
                <a:cubicBezTo>
                  <a:pt x="-12339" y="3659819"/>
                  <a:pt x="71675" y="3138093"/>
                  <a:pt x="0" y="3003674"/>
                </a:cubicBezTo>
                <a:cubicBezTo>
                  <a:pt x="-135854" y="2769618"/>
                  <a:pt x="116407" y="2406503"/>
                  <a:pt x="0" y="2028455"/>
                </a:cubicBezTo>
                <a:cubicBezTo>
                  <a:pt x="-44119" y="1733086"/>
                  <a:pt x="-16171" y="1240129"/>
                  <a:pt x="0" y="1053236"/>
                </a:cubicBezTo>
                <a:cubicBezTo>
                  <a:pt x="-106536" y="712480"/>
                  <a:pt x="92412" y="42410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just" defTabSz="685800" eaLnBrk="1" fontAlgn="auto" hangingPunct="1" indent="-342900" latinLnBrk="0" lvl="0" marL="342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2100" i="0" kern="0" kumimoji="0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have a goal oriented approach for his/her career</a:t>
            </a:r>
          </a:p>
          <a:p>
            <a:pPr algn="just" defTabSz="685800" eaLnBrk="1" fontAlgn="auto" hangingPunct="1" indent="-342900" latinLnBrk="0" lvl="0" marL="342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2100" i="0" kern="0" kumimoji="0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identifies the goal in the very first year</a:t>
            </a:r>
          </a:p>
          <a:p>
            <a:pPr algn="just" defTabSz="685800" eaLnBrk="1" fontAlgn="auto" hangingPunct="1" indent="-342900" latinLnBrk="0" lvl="0" marL="342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2100" i="0" kern="0" kumimoji="0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follow the stage wise career progression.</a:t>
            </a:r>
          </a:p>
          <a:p>
            <a:pPr algn="just" defTabSz="685800" eaLnBrk="1" fontAlgn="auto" hangingPunct="1" indent="-342900" latinLnBrk="0" lvl="0" marL="342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2100" i="0" kern="0" kumimoji="0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Early identification of skill set required for selected goal.</a:t>
            </a:r>
          </a:p>
        </p:txBody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32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dirty="0" lang="en"/>
              <a:t>Cohort </a:t>
            </a:r>
            <a:r>
              <a:rPr b="1" dirty="0" lang="en" smtClean="0"/>
              <a:t>6: </a:t>
            </a:r>
            <a:r>
              <a:rPr b="1" dirty="0" lang="en"/>
              <a:t>Cloud </a:t>
            </a:r>
            <a:r>
              <a:rPr b="1" dirty="0" lang="en-US" smtClean="0"/>
              <a:t>Computing</a:t>
            </a:r>
            <a:r>
              <a:rPr b="1" dirty="0" lang="en" smtClean="0"/>
              <a:t> </a:t>
            </a:r>
            <a:endParaRPr dirty="0"/>
          </a:p>
        </p:txBody>
      </p:sp>
      <p:sp>
        <p:nvSpPr>
          <p:cNvPr id="1048864" name="Google Shape;325;p48"/>
          <p:cNvSpPr txBox="1">
            <a:spLocks noGrp="1"/>
          </p:cNvSpPr>
          <p:nvPr>
            <p:ph type="body" idx="1"/>
          </p:nvPr>
        </p:nvSpPr>
        <p:spPr>
          <a:xfrm>
            <a:off x="311700" y="1640417"/>
            <a:ext cx="8520600" cy="3416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65" name="Google Shape;326;p48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Google Shape;331;p49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9" name="Google Shape;332;p49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0" name="Google Shape;333;p4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ts val="2400"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6: </a:t>
            </a:r>
            <a:r>
              <a:rPr b="1" dirty="0" sz="2400" lang="en-US">
                <a:solidFill>
                  <a:srgbClr val="0B5968"/>
                </a:solidFill>
              </a:rPr>
              <a:t>Cloud Computing </a:t>
            </a:r>
            <a:endParaRPr b="1" dirty="0" sz="2400" u="sng"/>
          </a:p>
        </p:txBody>
      </p:sp>
      <p:sp>
        <p:nvSpPr>
          <p:cNvPr id="1048871" name="Google Shape;334;p49"/>
          <p:cNvSpPr txBox="1"/>
          <p:nvPr/>
        </p:nvSpPr>
        <p:spPr>
          <a:xfrm>
            <a:off x="706041" y="1172766"/>
            <a:ext cx="4569619" cy="3300873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Master Card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Backer Hughes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Goldman Sachs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Dice</a:t>
            </a: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TCS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Capgemini</a:t>
            </a:r>
            <a:endParaRPr dirty="0" lang="en-US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Arial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Oracle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72" name="Google Shape;335;p49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2" name="Google Shape;336;p49" descr="Introduction to Cloud Security with AWS | by Aregbesola Olumuyiwa |  DataDrivenInvesto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691008" y="3720703"/>
            <a:ext cx="1731169" cy="1297781"/>
          </a:xfrm>
          <a:prstGeom prst="rect"/>
          <a:noFill/>
          <a:ln>
            <a:noFill/>
          </a:ln>
        </p:spPr>
      </p:pic>
      <p:pic>
        <p:nvPicPr>
          <p:cNvPr id="209721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08913" y="4103759"/>
            <a:ext cx="1701576" cy="715024"/>
          </a:xfrm>
          <a:prstGeom prst="rect"/>
        </p:spPr>
      </p:pic>
      <p:pic>
        <p:nvPicPr>
          <p:cNvPr id="209721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285533" y="1303357"/>
            <a:ext cx="2219571" cy="695865"/>
          </a:xfrm>
          <a:prstGeom prst="rect"/>
        </p:spPr>
      </p:pic>
      <p:pic>
        <p:nvPicPr>
          <p:cNvPr id="209721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583373" y="2270910"/>
            <a:ext cx="1623889" cy="1558352"/>
          </a:xfrm>
          <a:prstGeom prst="rect"/>
        </p:spPr>
      </p:pic>
      <p:pic>
        <p:nvPicPr>
          <p:cNvPr id="2097216" name="Google Shape;247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6824576" y="2929149"/>
            <a:ext cx="1585913" cy="900113"/>
          </a:xfrm>
          <a:prstGeom prst="rect"/>
          <a:noFill/>
          <a:ln>
            <a:noFill/>
          </a:ln>
        </p:spPr>
      </p:pic>
      <p:pic>
        <p:nvPicPr>
          <p:cNvPr id="209721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769667" y="2270910"/>
            <a:ext cx="1690853" cy="425275"/>
          </a:xfrm>
          <a:prstGeom prst="rect"/>
        </p:spPr>
      </p:pic>
      <p:pic>
        <p:nvPicPr>
          <p:cNvPr id="2097218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777116" y="1288590"/>
            <a:ext cx="1675957" cy="597975"/>
          </a:xfrm>
          <a:prstGeom prst="rect"/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Google Shape;349;p50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6" name="Google Shape;350;p50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7" name="Google Shape;351;p5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ts val="2400"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6: </a:t>
            </a:r>
            <a:r>
              <a:rPr b="1" dirty="0" sz="2400" lang="en-US">
                <a:solidFill>
                  <a:srgbClr val="0B5968"/>
                </a:solidFill>
              </a:rPr>
              <a:t>Cloud Computing </a:t>
            </a:r>
            <a:endParaRPr b="1" dirty="0" sz="2400" u="sng"/>
          </a:p>
        </p:txBody>
      </p:sp>
      <p:sp>
        <p:nvSpPr>
          <p:cNvPr id="1048878" name="Google Shape;352;p50"/>
          <p:cNvSpPr txBox="1"/>
          <p:nvPr/>
        </p:nvSpPr>
        <p:spPr>
          <a:xfrm>
            <a:off x="856041" y="1354098"/>
            <a:ext cx="5378937" cy="2654543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NEED CLARITY OF CONCEPTS AND KNOWLEDGE RELATED TO VIRTUALIZATION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CONTAINERIZATION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MANAGEMENT OF MICRO SERVICES</a:t>
            </a:r>
          </a:p>
          <a:p>
            <a:pPr lvl="0">
              <a:lnSpc>
                <a:spcPct val="150000"/>
              </a:lnSpc>
              <a:buSzPts val="1400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–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INFRASTRUCTURE HANDLING</a:t>
            </a:r>
          </a:p>
          <a:p>
            <a:pPr lvl="0">
              <a:lnSpc>
                <a:spcPct val="150000"/>
              </a:lnSpc>
              <a:buSzPts val="1400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CLOUD SERVICES (BOTH PUBLIC AND PRIVATE)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165100" lvl="0" marL="254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b="1"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79" name="Google Shape;353;p50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Google Shape;358;p51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83" name="Google Shape;359;p51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84" name="Google Shape;360;p5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ts val="2400"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6: </a:t>
            </a:r>
            <a:r>
              <a:rPr b="1" dirty="0" sz="2400" lang="en">
                <a:solidFill>
                  <a:srgbClr val="0B5968"/>
                </a:solidFill>
              </a:rPr>
              <a:t>Cloud </a:t>
            </a:r>
            <a:r>
              <a:rPr b="1" dirty="0" sz="2400" lang="en-US">
                <a:solidFill>
                  <a:srgbClr val="0B5968"/>
                </a:solidFill>
              </a:rPr>
              <a:t>Computing</a:t>
            </a:r>
            <a:r>
              <a:rPr b="1" dirty="0" sz="2400" lang="en">
                <a:solidFill>
                  <a:srgbClr val="0B5968"/>
                </a:solidFill>
              </a:rPr>
              <a:t> </a:t>
            </a:r>
            <a:endParaRPr b="1" dirty="0" sz="2400" u="sng">
              <a:solidFill>
                <a:srgbClr val="0B5968"/>
              </a:solidFill>
            </a:endParaRPr>
          </a:p>
        </p:txBody>
      </p:sp>
      <p:sp>
        <p:nvSpPr>
          <p:cNvPr id="1048885" name="Google Shape;361;p51"/>
          <p:cNvSpPr txBox="1"/>
          <p:nvPr/>
        </p:nvSpPr>
        <p:spPr>
          <a:xfrm>
            <a:off x="706041" y="1172766"/>
            <a:ext cx="7662863" cy="2223655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330 – MANAGING CLOUD SOLUTIONS [S1]</a:t>
            </a: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362- CLOUD ARCHITECTURE AND IMPLEMENTATION[S1]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363- CLOUD MICROSERVICES [S2,S3]</a:t>
            </a: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364- CLOUD ARCHITECTURE AND IMPLEMENTATION-II [S3,S2]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327- CLOUD INFRASTRUCTURE &amp; RESOURCE MANAGEMENT[S4]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328- NETWORK VIRTUALIZATION AND SECURITY[S5]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cap="none" dirty="0" sz="1200" i="0" lang="en-US" strike="noStrike" u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86" name="Google Shape;362;p51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367;p52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0" name="Google Shape;368;p52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1" name="Google Shape;369;p5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ts val="2400"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6: </a:t>
            </a:r>
            <a:r>
              <a:rPr b="1" dirty="0" sz="2400" lang="en">
                <a:solidFill>
                  <a:srgbClr val="0B5968"/>
                </a:solidFill>
              </a:rPr>
              <a:t>Cloud </a:t>
            </a:r>
            <a:r>
              <a:rPr b="1" dirty="0" sz="2400" lang="en-US">
                <a:solidFill>
                  <a:srgbClr val="0B5968"/>
                </a:solidFill>
              </a:rPr>
              <a:t>Computing</a:t>
            </a:r>
            <a:r>
              <a:rPr b="1" dirty="0" sz="2400" lang="en">
                <a:solidFill>
                  <a:srgbClr val="0B5968"/>
                </a:solidFill>
              </a:rPr>
              <a:t> </a:t>
            </a:r>
            <a:endParaRPr b="1" dirty="0" sz="2400" u="sng">
              <a:solidFill>
                <a:srgbClr val="0B5968"/>
              </a:solidFill>
            </a:endParaRPr>
          </a:p>
        </p:txBody>
      </p:sp>
      <p:sp>
        <p:nvSpPr>
          <p:cNvPr id="1048892" name="Google Shape;370;p52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9" name="Google Shape;371;p52"/>
          <p:cNvGraphicFramePr>
            <a:graphicFrameLocks/>
          </p:cNvGraphicFramePr>
          <p:nvPr/>
        </p:nvGraphicFramePr>
        <p:xfrm>
          <a:off x="772716" y="1413272"/>
          <a:ext cx="7645810" cy="12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/>
                <a:gridCol w="4154025"/>
                <a:gridCol w="2080410"/>
              </a:tblGrid>
              <a:tr h="16567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7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Foundations/ Cloud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Practitioner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Associate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Expert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[S1,S2,S3,S4]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Cloud academy</a:t>
                      </a:r>
                      <a:endParaRPr cap="none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Cloud</a:t>
                      </a:r>
                      <a:endParaRPr cap="none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Microsoft Azure</a:t>
                      </a:r>
                      <a:endParaRPr b="0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52567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“Cloud Computing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[S1,S4,S5]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Futureskills programmes by </a:t>
                      </a:r>
                      <a:r>
                        <a:rPr b="0" cap="none" dirty="0" sz="1200" i="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HRD[S1,S2,S4]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Open MOOC courses on basics of Cloud </a:t>
                      </a:r>
                      <a:r>
                        <a:rPr b="0" cap="none" dirty="0" sz="1200" i="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functioning</a:t>
                      </a: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[S1,S5]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NPTEL-SWAYAM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Udemy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Google Shape;376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"/>
              <a:t>Cohort </a:t>
            </a:r>
            <a:r>
              <a:rPr b="1" dirty="0" sz="2400" lang="en" smtClean="0"/>
              <a:t>7: </a:t>
            </a:r>
            <a:r>
              <a:rPr b="1" dirty="0" sz="2400" lang="en-US" smtClean="0"/>
              <a:t>Software Methodologies And Testing</a:t>
            </a:r>
            <a:endParaRPr dirty="0" sz="2400"/>
          </a:p>
        </p:txBody>
      </p:sp>
      <p:sp>
        <p:nvSpPr>
          <p:cNvPr id="1048896" name="Google Shape;377;p53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97" name="Google Shape;378;p5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Google Shape;179;p3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1" name="Google Shape;180;p34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2" name="Google Shape;182;p34"/>
          <p:cNvSpPr txBox="1"/>
          <p:nvPr/>
        </p:nvSpPr>
        <p:spPr>
          <a:xfrm>
            <a:off x="563518" y="1650992"/>
            <a:ext cx="4569619" cy="2869986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LPA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AcKo General Insurance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Jivox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Securonix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i="0" strike="noStrike" u="none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Conversenow_AI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Enpass Technology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Josh Technology Group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b="0" cap="none" dirty="0" i="0" lang="en" strike="noStrike" u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Cyware	</a:t>
            </a:r>
            <a:endParaRPr b="0" cap="none" dirty="0" i="0" strike="noStrike" u="none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i="0" lang="en" strike="noStrike" u="none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cap="none" dirty="0" i="0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03" name="Google Shape;183;p34"/>
          <p:cNvSpPr txBox="1"/>
          <p:nvPr/>
        </p:nvSpPr>
        <p:spPr>
          <a:xfrm>
            <a:off x="354015" y="900912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9" name="Google Shape;184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976218" y="1322996"/>
            <a:ext cx="1278731" cy="732235"/>
          </a:xfrm>
          <a:prstGeom prst="rect"/>
          <a:noFill/>
          <a:ln>
            <a:noFill/>
          </a:ln>
        </p:spPr>
      </p:pic>
      <p:pic>
        <p:nvPicPr>
          <p:cNvPr id="2097220" name="Google Shape;185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859226" y="2078235"/>
            <a:ext cx="1237060" cy="884635"/>
          </a:xfrm>
          <a:prstGeom prst="rect"/>
          <a:noFill/>
          <a:ln>
            <a:noFill/>
          </a:ln>
        </p:spPr>
      </p:pic>
      <p:pic>
        <p:nvPicPr>
          <p:cNvPr id="2097221" name="Google Shape;186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4976218" y="3094646"/>
            <a:ext cx="1279327" cy="844154"/>
          </a:xfrm>
          <a:prstGeom prst="rect"/>
          <a:noFill/>
          <a:ln>
            <a:noFill/>
          </a:ln>
        </p:spPr>
      </p:pic>
      <p:pic>
        <p:nvPicPr>
          <p:cNvPr id="2097222" name="Google Shape;187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5063730" y="4032158"/>
            <a:ext cx="1191815" cy="777478"/>
          </a:xfrm>
          <a:prstGeom prst="rect"/>
          <a:noFill/>
          <a:ln>
            <a:noFill/>
          </a:ln>
        </p:spPr>
      </p:pic>
      <p:pic>
        <p:nvPicPr>
          <p:cNvPr id="2097223" name="Google Shape;188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6859226" y="1289637"/>
            <a:ext cx="1237060" cy="722710"/>
          </a:xfrm>
          <a:prstGeom prst="rect"/>
          <a:noFill/>
          <a:ln>
            <a:noFill/>
          </a:ln>
        </p:spPr>
      </p:pic>
      <p:pic>
        <p:nvPicPr>
          <p:cNvPr id="2097224" name="Google Shape;189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/>
          <a:stretch>
            <a:fillRect/>
          </a:stretch>
        </p:blipFill>
        <p:spPr>
          <a:xfrm>
            <a:off x="4997351" y="2170510"/>
            <a:ext cx="1237060" cy="773906"/>
          </a:xfrm>
          <a:prstGeom prst="rect"/>
          <a:noFill/>
          <a:ln>
            <a:noFill/>
          </a:ln>
        </p:spPr>
      </p:pic>
      <p:pic>
        <p:nvPicPr>
          <p:cNvPr id="2097225" name="Google Shape;190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/>
          <a:stretch>
            <a:fillRect/>
          </a:stretch>
        </p:blipFill>
        <p:spPr>
          <a:xfrm>
            <a:off x="6859226" y="3094646"/>
            <a:ext cx="1269171" cy="844154"/>
          </a:xfrm>
          <a:prstGeom prst="rect"/>
          <a:noFill/>
          <a:ln>
            <a:noFill/>
          </a:ln>
        </p:spPr>
      </p:pic>
      <p:pic>
        <p:nvPicPr>
          <p:cNvPr id="2097226" name="Google Shape;191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6859226" y="4032158"/>
            <a:ext cx="1237060" cy="777478"/>
          </a:xfrm>
          <a:prstGeom prst="rect"/>
          <a:noFill/>
          <a:ln>
            <a:noFill/>
          </a:ln>
        </p:spPr>
      </p:pic>
      <p:sp>
        <p:nvSpPr>
          <p:cNvPr id="1048904" name="Google Shape;216;p37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7: Software Methodologies And Testing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Google Shape;196;p3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8" name="Google Shape;197;p35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9" name="Google Shape;198;p3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3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7: </a:t>
            </a:r>
            <a:r>
              <a:rPr b="1" dirty="0" sz="2400" lang="en">
                <a:solidFill>
                  <a:srgbClr val="0B5968"/>
                </a:solidFill>
              </a:rPr>
              <a:t>Software Methodologies And Testing</a:t>
            </a:r>
            <a:endParaRPr b="1" dirty="0" sz="2400" u="sng"/>
          </a:p>
        </p:txBody>
      </p:sp>
      <p:sp>
        <p:nvSpPr>
          <p:cNvPr id="1048910" name="Google Shape;199;p35"/>
          <p:cNvSpPr txBox="1"/>
          <p:nvPr/>
        </p:nvSpPr>
        <p:spPr>
          <a:xfrm>
            <a:off x="886268" y="1250223"/>
            <a:ext cx="4570809" cy="2993097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AD-HOC TESTING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BLACK BOX TESTING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WHITE BOX TESTING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INCREMENTAL INTEGRATION TESTING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S5 - FUNCTIONAL TESTING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PERFORMANCE TESTING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LOAD TESTING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S8 - COMPATIBILITY AND ACCEPTANCE TESTING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S9 - SECURITY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4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4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cap="none" dirty="0" sz="1100" i="0" lang="en-US" strike="noStrike" u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911" name="Google Shape;200;p35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2" name="Google Shape;216;p37"/>
          <p:cNvSpPr txBox="1"/>
          <p:nvPr/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7: Software Methodologies And Testing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Google Shape;205;p3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6" name="Google Shape;206;p36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7" name="Google Shape;207;p3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7: </a:t>
            </a:r>
            <a:r>
              <a:rPr b="1" dirty="0" sz="2400" lang="en">
                <a:solidFill>
                  <a:srgbClr val="0B5968"/>
                </a:solidFill>
              </a:rPr>
              <a:t>Software Methodologies And Testing</a:t>
            </a:r>
            <a:endParaRPr b="1" dirty="0" sz="2400" u="sng"/>
          </a:p>
        </p:txBody>
      </p:sp>
      <p:sp>
        <p:nvSpPr>
          <p:cNvPr id="1048918" name="Google Shape;208;p36"/>
          <p:cNvSpPr txBox="1"/>
          <p:nvPr/>
        </p:nvSpPr>
        <p:spPr>
          <a:xfrm>
            <a:off x="857181" y="1181750"/>
            <a:ext cx="7662863" cy="3393206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  – SOFTWARE ENGINEERING (S2,S3)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CSE374 – ADVANCED SOFTWARE ENGINEERING [S1,S4,S8]</a:t>
            </a: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CSE375 – SOFTWARE TESTING [S2,S3,S5]</a:t>
            </a: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CSE376  – AUTOMATED TESTING [S3,S3,S5]</a:t>
            </a: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CSE377  – ADVANCED TESTING TECHNOLOGIES [S6,S7]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CSE378 - WEBSERVICES API AUTOMATION TESTING [S6,S7]</a:t>
            </a:r>
          </a:p>
          <a:p>
            <a:pPr indent="-215900" lvl="0" marL="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CSE379 - MOBILE AUTOMATED TESTING [S6,S7]</a:t>
            </a:r>
          </a:p>
          <a:p>
            <a:pPr algn="l" indent="-215900" lvl="0" marL="215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19" name="Google Shape;209;p36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0" name="Google Shape;216;p37"/>
          <p:cNvSpPr txBox="1"/>
          <p:nvPr/>
        </p:nvSpPr>
        <p:spPr>
          <a:xfrm>
            <a:off x="241697" y="291973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7: Software Methodologies And Testing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Google Shape;214;p37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4" name="Google Shape;215;p3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5" name="Google Shape;216;p3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b="1" dirty="0" sz="2400" lang="en">
                <a:solidFill>
                  <a:srgbClr val="0B5968"/>
                </a:solidFill>
              </a:rPr>
              <a:t>Cohort </a:t>
            </a:r>
            <a:r>
              <a:rPr b="1" dirty="0" sz="2400" lang="en" smtClean="0">
                <a:solidFill>
                  <a:srgbClr val="0B5968"/>
                </a:solidFill>
              </a:rPr>
              <a:t>7: </a:t>
            </a:r>
            <a:r>
              <a:rPr b="1" dirty="0" sz="2400" lang="en">
                <a:solidFill>
                  <a:srgbClr val="0B5968"/>
                </a:solidFill>
              </a:rPr>
              <a:t>Software Methodologies And Testing</a:t>
            </a:r>
            <a:endParaRPr b="1" dirty="0" sz="2400" u="sng"/>
          </a:p>
        </p:txBody>
      </p:sp>
      <p:sp>
        <p:nvSpPr>
          <p:cNvPr id="1048926" name="Google Shape;217;p37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0" name="Google Shape;218;p37"/>
          <p:cNvGraphicFramePr>
            <a:graphicFrameLocks/>
          </p:cNvGraphicFramePr>
          <p:nvPr/>
        </p:nvGraphicFramePr>
        <p:xfrm>
          <a:off x="772716" y="1413272"/>
          <a:ext cx="7649924" cy="317315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/>
                <a:gridCol w="4653589"/>
                <a:gridCol w="1584960"/>
              </a:tblGrid>
              <a:tr h="2692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8057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Foundation Level (CTFL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)[S1,S2,S3]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b="0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Advanced Level Test Analyst (</a:t>
                      </a:r>
                      <a:r>
                        <a:rPr b="0"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CTAL-TA)</a:t>
                      </a:r>
                      <a:r>
                        <a:rPr b="0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[S2,S3,S4,S7]</a:t>
                      </a: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1905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b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10491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defTabSz="914400" eaLnBrk="1" fontAlgn="auto" hangingPunct="1" indent="-6985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</a:t>
                      </a:r>
                      <a:r>
                        <a:rPr baseline="0"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[S1,S2,S3]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                                               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Automated Analysis  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)[S2,S3,S4,S7]</a:t>
                      </a:r>
                      <a:endParaRPr cap="none" dirty="0" sz="1200" lang="en-US" strike="noStrike" u="none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</a:t>
                      </a: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Testing: Unit Testing, Coverage Criteria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and Design for Testability </a:t>
                      </a:r>
                      <a:r>
                        <a:rPr b="0" cap="none" dirty="0" sz="1200" i="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[S4,S5,S6,S9]      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b="0" cap="none" dirty="0" sz="1200" i="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3.  EdX 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10491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Extra Lectures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Extra lectures on security by the expert faculty of D9 (Networking and Security) domain [S9]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D9</a:t>
                      </a:r>
                      <a:r>
                        <a:rPr b="0" cap="none" dirty="0" sz="1200" i="0" lang="en-US" strike="noStrike" u="non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b="0" cap="none" dirty="0" sz="1200" i="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Domain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137;p32"/>
          <p:cNvSpPr txBox="1">
            <a:spLocks noGrp="1"/>
          </p:cNvSpPr>
          <p:nvPr>
            <p:ph type="title"/>
          </p:nvPr>
        </p:nvSpPr>
        <p:spPr>
          <a:xfrm>
            <a:off x="0" y="-19594"/>
            <a:ext cx="3228975" cy="5041104"/>
          </a:xfrm>
          <a:prstGeom prst="rect"/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anchor="ctr" anchorCtr="0" bIns="0" lIns="297000" rIns="297000" spcFirstLastPara="1" tIns="0" wrap="square">
            <a:noAutofit/>
          </a:bodyPr>
          <a:p>
            <a:pPr algn="ctr" indent="0" lvl="0" mar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b="1" sz="4400" lang="en"/>
              <a:t>Outline    </a:t>
            </a:r>
            <a:br>
              <a:rPr b="1" sz="4400" lang="en"/>
            </a:br>
            <a:r>
              <a:rPr b="1" sz="4400" lang="en"/>
              <a:t>  Cohort’s: </a:t>
            </a:r>
            <a:br>
              <a:rPr b="1" sz="4400" lang="en"/>
            </a:br>
            <a:endParaRPr b="1" sz="4400">
              <a:solidFill>
                <a:schemeClr val="lt1"/>
              </a:solidFill>
            </a:endParaRPr>
          </a:p>
        </p:txBody>
      </p:sp>
      <p:grpSp>
        <p:nvGrpSpPr>
          <p:cNvPr id="101" name="Google Shape;139;p32"/>
          <p:cNvGrpSpPr/>
          <p:nvPr/>
        </p:nvGrpSpPr>
        <p:grpSpPr>
          <a:xfrm>
            <a:off x="3421851" y="154811"/>
            <a:ext cx="5268230" cy="3096389"/>
            <a:chOff x="0" y="1497"/>
            <a:chExt cx="6791405" cy="4150775"/>
          </a:xfrm>
        </p:grpSpPr>
        <p:sp>
          <p:nvSpPr>
            <p:cNvPr id="1048612" name="Google Shape;140;p32"/>
            <p:cNvSpPr/>
            <p:nvPr/>
          </p:nvSpPr>
          <p:spPr>
            <a:xfrm>
              <a:off x="0" y="1497"/>
              <a:ext cx="6791400" cy="488400"/>
            </a:xfrm>
            <a:prstGeom prst="rect"/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3" name="Google Shape;141;p32"/>
            <p:cNvSpPr/>
            <p:nvPr/>
          </p:nvSpPr>
          <p:spPr>
            <a:xfrm>
              <a:off x="147715" y="111368"/>
              <a:ext cx="268500" cy="268500"/>
            </a:xfrm>
            <a:prstGeom prst="rect"/>
            <a:blipFill rotWithShape="1">
              <a:blip xmlns:r="http://schemas.openxmlformats.org/officeDocument/2006/relationships" r:embed="rId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4" name="Google Shape;142;p32"/>
            <p:cNvSpPr/>
            <p:nvPr/>
          </p:nvSpPr>
          <p:spPr>
            <a:xfrm>
              <a:off x="564005" y="1497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5" name="Google Shape;143;p32"/>
            <p:cNvSpPr txBox="1"/>
            <p:nvPr/>
          </p:nvSpPr>
          <p:spPr>
            <a:xfrm>
              <a:off x="564005" y="1497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 lvl="0">
                <a:lnSpc>
                  <a:spcPct val="90000"/>
                </a:lnSpc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1: </a:t>
              </a:r>
              <a:r>
                <a:rPr b="1" dirty="0" sz="1700" lang="en-US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Development (Product Based)</a:t>
              </a:r>
              <a:endParaRPr b="1" cap="none" dirty="0" sz="1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16" name="Google Shape;144;p32"/>
            <p:cNvSpPr/>
            <p:nvPr/>
          </p:nvSpPr>
          <p:spPr>
            <a:xfrm>
              <a:off x="0" y="611893"/>
              <a:ext cx="6791400" cy="488400"/>
            </a:xfrm>
            <a:prstGeom prst="rect"/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7" name="Google Shape;145;p32"/>
            <p:cNvSpPr/>
            <p:nvPr/>
          </p:nvSpPr>
          <p:spPr>
            <a:xfrm>
              <a:off x="147715" y="721764"/>
              <a:ext cx="268500" cy="268500"/>
            </a:xfrm>
            <a:prstGeom prst="rect"/>
            <a:blipFill rotWithShape="1">
              <a:blip xmlns:r="http://schemas.openxmlformats.org/officeDocument/2006/relationships"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8" name="Google Shape;146;p32"/>
            <p:cNvSpPr/>
            <p:nvPr/>
          </p:nvSpPr>
          <p:spPr>
            <a:xfrm>
              <a:off x="564005" y="611893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19" name="Google Shape;147;p32"/>
            <p:cNvSpPr txBox="1"/>
            <p:nvPr/>
          </p:nvSpPr>
          <p:spPr>
            <a:xfrm>
              <a:off x="564005" y="611893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2: </a:t>
              </a:r>
              <a:r>
                <a:rPr b="1" cap="none" sz="1700" i="0" lang="en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b="1" cap="none" sz="1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0" name="Google Shape;148;p32"/>
            <p:cNvSpPr/>
            <p:nvPr/>
          </p:nvSpPr>
          <p:spPr>
            <a:xfrm>
              <a:off x="0" y="1222289"/>
              <a:ext cx="6791400" cy="488400"/>
            </a:xfrm>
            <a:prstGeom prst="rect"/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1" name="Google Shape;149;p32"/>
            <p:cNvSpPr/>
            <p:nvPr/>
          </p:nvSpPr>
          <p:spPr>
            <a:xfrm>
              <a:off x="147715" y="1333718"/>
              <a:ext cx="268500" cy="268500"/>
            </a:xfrm>
            <a:prstGeom prst="rect"/>
            <a:blipFill rotWithShape="1">
              <a:blip xmlns:r="http://schemas.openxmlformats.org/officeDocument/2006/relationships" r:embed="rId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2" name="Google Shape;150;p32"/>
            <p:cNvSpPr/>
            <p:nvPr/>
          </p:nvSpPr>
          <p:spPr>
            <a:xfrm>
              <a:off x="564005" y="1222289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3" name="Google Shape;151;p32"/>
            <p:cNvSpPr txBox="1"/>
            <p:nvPr/>
          </p:nvSpPr>
          <p:spPr>
            <a:xfrm>
              <a:off x="564005" y="1222289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 lvl="0">
                <a:lnSpc>
                  <a:spcPct val="90000"/>
                </a:lnSpc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3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dirty="0" sz="1700" lang="en-US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Cyber Security</a:t>
              </a:r>
              <a:endParaRPr b="1" cap="none" dirty="0" sz="1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4" name="Google Shape;152;p32"/>
            <p:cNvSpPr/>
            <p:nvPr/>
          </p:nvSpPr>
          <p:spPr>
            <a:xfrm>
              <a:off x="0" y="1832685"/>
              <a:ext cx="6791400" cy="488400"/>
            </a:xfrm>
            <a:prstGeom prst="rect"/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5" name="Google Shape;153;p32"/>
            <p:cNvSpPr/>
            <p:nvPr/>
          </p:nvSpPr>
          <p:spPr>
            <a:xfrm>
              <a:off x="147715" y="1942556"/>
              <a:ext cx="268500" cy="268500"/>
            </a:xfrm>
            <a:prstGeom prst="rect"/>
            <a:blipFill rotWithShape="1">
              <a:blip xmlns:r="http://schemas.openxmlformats.org/officeDocument/2006/relationships" r:embed="rId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6" name="Google Shape;154;p32"/>
            <p:cNvSpPr/>
            <p:nvPr/>
          </p:nvSpPr>
          <p:spPr>
            <a:xfrm>
              <a:off x="564005" y="1832685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7" name="Google Shape;155;p32"/>
            <p:cNvSpPr txBox="1"/>
            <p:nvPr/>
          </p:nvSpPr>
          <p:spPr>
            <a:xfrm>
              <a:off x="564005" y="1832685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>
                <a:lnSpc>
                  <a:spcPct val="90000"/>
                </a:lnSpc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4: </a:t>
              </a:r>
              <a:r>
                <a:rPr b="1" dirty="0" sz="1700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 Web </a:t>
              </a:r>
              <a:r>
                <a:rPr b="1" dirty="0" sz="1700" lang="en-US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b="1" dirty="0" sz="1700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8" name="Google Shape;156;p32"/>
            <p:cNvSpPr/>
            <p:nvPr/>
          </p:nvSpPr>
          <p:spPr>
            <a:xfrm>
              <a:off x="0" y="2451001"/>
              <a:ext cx="6791400" cy="488400"/>
            </a:xfrm>
            <a:prstGeom prst="rect"/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29" name="Google Shape;157;p32"/>
            <p:cNvSpPr/>
            <p:nvPr/>
          </p:nvSpPr>
          <p:spPr>
            <a:xfrm>
              <a:off x="147715" y="2552952"/>
              <a:ext cx="268500" cy="268500"/>
            </a:xfrm>
            <a:prstGeom prst="rect"/>
            <a:blipFill rotWithShape="1">
              <a:blip xmlns:r="http://schemas.openxmlformats.org/officeDocument/2006/relationships"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0" name="Google Shape;158;p32"/>
            <p:cNvSpPr/>
            <p:nvPr/>
          </p:nvSpPr>
          <p:spPr>
            <a:xfrm>
              <a:off x="564005" y="2443081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1" name="Google Shape;159;p32"/>
            <p:cNvSpPr txBox="1"/>
            <p:nvPr/>
          </p:nvSpPr>
          <p:spPr>
            <a:xfrm>
              <a:off x="564005" y="2443081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5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Machine Learning </a:t>
              </a:r>
              <a:endParaRPr b="1" cap="none" dirty="0" sz="1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32" name="Google Shape;160;p32"/>
            <p:cNvSpPr/>
            <p:nvPr/>
          </p:nvSpPr>
          <p:spPr>
            <a:xfrm>
              <a:off x="0" y="3061417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3" name="Google Shape;161;p32"/>
            <p:cNvSpPr/>
            <p:nvPr/>
          </p:nvSpPr>
          <p:spPr>
            <a:xfrm>
              <a:off x="147715" y="3163348"/>
              <a:ext cx="268500" cy="268500"/>
            </a:xfrm>
            <a:prstGeom prst="rect"/>
            <a:blipFill rotWithShape="1">
              <a:blip xmlns:r="http://schemas.openxmlformats.org/officeDocument/2006/relationships"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4" name="Google Shape;162;p32"/>
            <p:cNvSpPr/>
            <p:nvPr/>
          </p:nvSpPr>
          <p:spPr>
            <a:xfrm>
              <a:off x="564005" y="3053477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5" name="Google Shape;163;p32"/>
            <p:cNvSpPr txBox="1"/>
            <p:nvPr/>
          </p:nvSpPr>
          <p:spPr>
            <a:xfrm>
              <a:off x="564005" y="3053477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>
                <a:lnSpc>
                  <a:spcPct val="90000"/>
                </a:lnSpc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6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dirty="0" sz="1700" lang="en-US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Computing</a:t>
              </a:r>
              <a:endParaRPr b="1" dirty="0" sz="1700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36" name="Google Shape;164;p32"/>
            <p:cNvSpPr/>
            <p:nvPr/>
          </p:nvSpPr>
          <p:spPr>
            <a:xfrm>
              <a:off x="0" y="3663872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C2C2C"/>
            </a:solidFill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7" name="Google Shape;165;p32"/>
            <p:cNvSpPr/>
            <p:nvPr/>
          </p:nvSpPr>
          <p:spPr>
            <a:xfrm>
              <a:off x="147715" y="3773744"/>
              <a:ext cx="268500" cy="268500"/>
            </a:xfrm>
            <a:prstGeom prst="rect"/>
            <a:blipFill rotWithShape="1">
              <a:blip xmlns:r="http://schemas.openxmlformats.org/officeDocument/2006/relationships"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8" name="Google Shape;166;p32"/>
            <p:cNvSpPr/>
            <p:nvPr/>
          </p:nvSpPr>
          <p:spPr>
            <a:xfrm>
              <a:off x="564005" y="3663872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68575" lIns="68575" rIns="68575" spcFirstLastPara="1" tIns="6857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z="1900"/>
            </a:p>
          </p:txBody>
        </p:sp>
        <p:sp>
          <p:nvSpPr>
            <p:cNvPr id="1048639" name="Google Shape;167;p32"/>
            <p:cNvSpPr txBox="1"/>
            <p:nvPr/>
          </p:nvSpPr>
          <p:spPr>
            <a:xfrm>
              <a:off x="564005" y="3663872"/>
              <a:ext cx="6227400" cy="488400"/>
            </a:xfrm>
            <a:prstGeom prst="rect"/>
            <a:noFill/>
            <a:ln>
              <a:noFill/>
            </a:ln>
          </p:spPr>
          <p:txBody>
            <a:bodyPr anchor="ctr" anchorCtr="0" bIns="38750" lIns="38750" rIns="38750" spcFirstLastPara="1" tIns="38750" wrap="square">
              <a:noAutofit/>
            </a:bodyPr>
            <a:p>
              <a:pPr lvl="0">
                <a:lnSpc>
                  <a:spcPct val="90000"/>
                </a:lnSpc>
              </a:pPr>
              <a:r>
                <a:rPr b="1" dirty="0" sz="1700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7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dirty="0" sz="1700" lang="en-US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Methodologies And Testing</a:t>
              </a:r>
              <a:r>
                <a:rPr b="1" dirty="0" sz="1700" lang="en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1048640" name="Google Shape;165;p32"/>
          <p:cNvSpPr/>
          <p:nvPr/>
        </p:nvSpPr>
        <p:spPr>
          <a:xfrm>
            <a:off x="3536424" y="3843356"/>
            <a:ext cx="208281" cy="226045"/>
          </a:xfrm>
          <a:prstGeom prst="rect"/>
          <a:blipFill rotWithShape="1">
            <a:blip xmlns:r="http://schemas.openxmlformats.org/officeDocument/2006/relationships"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1" name="Google Shape;167;p32"/>
          <p:cNvSpPr txBox="1"/>
          <p:nvPr/>
        </p:nvSpPr>
        <p:spPr>
          <a:xfrm>
            <a:off x="3859349" y="3750856"/>
            <a:ext cx="4830728" cy="411175"/>
          </a:xfrm>
          <a:prstGeom prst="rect"/>
          <a:noFill/>
          <a:ln>
            <a:noFill/>
          </a:ln>
        </p:spPr>
        <p:txBody>
          <a:bodyPr anchor="ctr" anchorCtr="0" bIns="38750" lIns="38750" rIns="38750" spcFirstLastPara="1" tIns="38750" wrap="square">
            <a:noAutofit/>
          </a:bodyPr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 sz="1700" lang="en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2" name="Google Shape;140;p32"/>
          <p:cNvSpPr/>
          <p:nvPr/>
        </p:nvSpPr>
        <p:spPr>
          <a:xfrm>
            <a:off x="3421834" y="3335628"/>
            <a:ext cx="5268235" cy="350898"/>
          </a:xfrm>
          <a:prstGeom prst="rect"/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3" name="Google Shape;141;p32"/>
          <p:cNvSpPr/>
          <p:nvPr/>
        </p:nvSpPr>
        <p:spPr>
          <a:xfrm>
            <a:off x="3554624" y="3412375"/>
            <a:ext cx="208281" cy="236790"/>
          </a:xfrm>
          <a:prstGeom prst="rect"/>
          <a:blipFill rotWithShape="1">
            <a:blip xmlns:r="http://schemas.openxmlformats.org/officeDocument/2006/relationships" r:embed="rId1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4" name="Google Shape;143;p32"/>
          <p:cNvSpPr txBox="1"/>
          <p:nvPr/>
        </p:nvSpPr>
        <p:spPr>
          <a:xfrm>
            <a:off x="3859341" y="3365476"/>
            <a:ext cx="4830728" cy="317654"/>
          </a:xfrm>
          <a:prstGeom prst="rect"/>
          <a:noFill/>
          <a:ln>
            <a:noFill/>
          </a:ln>
        </p:spPr>
        <p:txBody>
          <a:bodyPr anchor="ctr" anchorCtr="0" bIns="38750" lIns="38750" rIns="38750" spcFirstLastPara="1" tIns="38750" wrap="square">
            <a:noAutofit/>
          </a:bodyPr>
          <a:p>
            <a:pPr lvl="0">
              <a:lnSpc>
                <a:spcPct val="90000"/>
              </a:lnSpc>
            </a:pPr>
            <a:r>
              <a:rPr b="1" dirty="0" sz="1700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b="1" dirty="0" sz="1700" lang="en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8: </a:t>
            </a:r>
            <a:r>
              <a:rPr b="1" dirty="0" sz="1700"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Development (Service Based)</a:t>
            </a:r>
            <a:endParaRPr b="1" cap="none" dirty="0" sz="17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5" name="Google Shape;140;p32"/>
          <p:cNvSpPr/>
          <p:nvPr/>
        </p:nvSpPr>
        <p:spPr>
          <a:xfrm>
            <a:off x="3421834" y="3750950"/>
            <a:ext cx="5268235" cy="376829"/>
          </a:xfrm>
          <a:prstGeom prst="rect"/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6" name="Google Shape;141;p32"/>
          <p:cNvSpPr/>
          <p:nvPr/>
        </p:nvSpPr>
        <p:spPr>
          <a:xfrm>
            <a:off x="3536416" y="3862879"/>
            <a:ext cx="208281" cy="207162"/>
          </a:xfrm>
          <a:prstGeom prst="rect"/>
          <a:blipFill rotWithShape="1">
            <a:blip xmlns:r="http://schemas.openxmlformats.org/officeDocument/2006/relationships" r:embed="rId1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7" name="Google Shape;143;p32"/>
          <p:cNvSpPr txBox="1"/>
          <p:nvPr/>
        </p:nvSpPr>
        <p:spPr>
          <a:xfrm>
            <a:off x="3859341" y="3749566"/>
            <a:ext cx="4830728" cy="376829"/>
          </a:xfrm>
          <a:prstGeom prst="rect"/>
          <a:noFill/>
          <a:ln>
            <a:noFill/>
          </a:ln>
        </p:spPr>
        <p:txBody>
          <a:bodyPr anchor="ctr" anchorCtr="0" bIns="38750" lIns="38750" rIns="38750" spcFirstLastPara="1" tIns="38750" wrap="square">
            <a:noAutofit/>
          </a:bodyPr>
          <a:p>
            <a:pPr lvl="0">
              <a:lnSpc>
                <a:spcPct val="90000"/>
              </a:lnSpc>
            </a:pPr>
            <a:r>
              <a:rPr b="1" dirty="0" sz="1700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9</a:t>
            </a:r>
            <a:r>
              <a:rPr b="1" dirty="0" sz="1700" lang="en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dirty="0" sz="1700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Entrepreneurship</a:t>
            </a:r>
            <a:endParaRPr b="1" cap="none" dirty="0" sz="17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8" name="Google Shape;140;p32"/>
          <p:cNvSpPr/>
          <p:nvPr/>
        </p:nvSpPr>
        <p:spPr>
          <a:xfrm>
            <a:off x="3421834" y="4178011"/>
            <a:ext cx="5268235" cy="376829"/>
          </a:xfrm>
          <a:prstGeom prst="rect"/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49" name="Google Shape;141;p32"/>
          <p:cNvSpPr/>
          <p:nvPr/>
        </p:nvSpPr>
        <p:spPr>
          <a:xfrm>
            <a:off x="3536416" y="4289940"/>
            <a:ext cx="208281" cy="207162"/>
          </a:xfrm>
          <a:prstGeom prst="rect"/>
          <a:blipFill rotWithShape="1">
            <a:blip xmlns:r="http://schemas.openxmlformats.org/officeDocument/2006/relationships" r:embed="rId1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50" name="Google Shape;143;p32"/>
          <p:cNvSpPr txBox="1"/>
          <p:nvPr/>
        </p:nvSpPr>
        <p:spPr>
          <a:xfrm>
            <a:off x="3859341" y="4176627"/>
            <a:ext cx="4830728" cy="376829"/>
          </a:xfrm>
          <a:prstGeom prst="rect"/>
          <a:noFill/>
          <a:ln>
            <a:noFill/>
          </a:ln>
        </p:spPr>
        <p:txBody>
          <a:bodyPr anchor="ctr" anchorCtr="0" bIns="38750" lIns="38750" rIns="38750" spcFirstLastPara="1" tIns="38750" wrap="square">
            <a:noAutofit/>
          </a:bodyPr>
          <a:p>
            <a:pPr lvl="0">
              <a:lnSpc>
                <a:spcPct val="90000"/>
              </a:lnSpc>
            </a:pPr>
            <a:r>
              <a:rPr b="1" dirty="0" sz="1700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b="1" dirty="0" sz="1700" lang="en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10: </a:t>
            </a:r>
            <a:r>
              <a:rPr b="1" dirty="0" sz="1700"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r>
              <a:rPr b="1" dirty="0" sz="1700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r>
              <a:rPr b="1" dirty="0" sz="1700" lang="en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cap="none" dirty="0" sz="17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51" name="Google Shape;140;p32"/>
          <p:cNvSpPr/>
          <p:nvPr/>
        </p:nvSpPr>
        <p:spPr>
          <a:xfrm>
            <a:off x="3421834" y="4594724"/>
            <a:ext cx="5268235" cy="376829"/>
          </a:xfrm>
          <a:prstGeom prst="rect"/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52" name="Google Shape;141;p32"/>
          <p:cNvSpPr/>
          <p:nvPr/>
        </p:nvSpPr>
        <p:spPr>
          <a:xfrm>
            <a:off x="3536416" y="4706653"/>
            <a:ext cx="208281" cy="207162"/>
          </a:xfrm>
          <a:prstGeom prst="rect"/>
          <a:blipFill rotWithShape="1">
            <a:blip xmlns:r="http://schemas.openxmlformats.org/officeDocument/2006/relationships" r:embed="rId1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 anchorCtr="0" bIns="68575" lIns="68575" rIns="68575" spcFirstLastPara="1" tIns="68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 sz="1900"/>
          </a:p>
        </p:txBody>
      </p:sp>
      <p:sp>
        <p:nvSpPr>
          <p:cNvPr id="1048653" name="Google Shape;143;p32"/>
          <p:cNvSpPr txBox="1"/>
          <p:nvPr/>
        </p:nvSpPr>
        <p:spPr>
          <a:xfrm>
            <a:off x="3859341" y="4593340"/>
            <a:ext cx="4830728" cy="376829"/>
          </a:xfrm>
          <a:prstGeom prst="rect"/>
          <a:noFill/>
          <a:ln>
            <a:noFill/>
          </a:ln>
        </p:spPr>
        <p:txBody>
          <a:bodyPr anchor="ctr" anchorCtr="0" bIns="38750" lIns="38750" rIns="38750" spcFirstLastPara="1" tIns="38750" wrap="square">
            <a:noAutofit/>
          </a:bodyPr>
          <a:p>
            <a:pPr lvl="0">
              <a:lnSpc>
                <a:spcPct val="90000"/>
              </a:lnSpc>
            </a:pPr>
            <a:r>
              <a:rPr b="1" dirty="0" sz="1700"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11: Government </a:t>
            </a:r>
            <a:r>
              <a:rPr b="1" dirty="0" sz="1700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jobs/Higher studies</a:t>
            </a:r>
            <a:endParaRPr b="1" cap="none" dirty="0" sz="17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" smtClean="0">
                <a:solidFill>
                  <a:schemeClr val="tx1"/>
                </a:solidFill>
              </a:rPr>
              <a:t>Cohort 8: </a:t>
            </a:r>
            <a:r>
              <a:rPr b="1" dirty="0" sz="2400" lang="en-US" smtClean="0">
                <a:solidFill>
                  <a:schemeClr val="tx1"/>
                </a:solidFill>
              </a:rPr>
              <a:t>Software Development (Service Based)</a:t>
            </a:r>
            <a:endParaRPr dirty="0" sz="2400">
              <a:solidFill>
                <a:schemeClr val="tx1"/>
              </a:solidFill>
            </a:endParaRPr>
          </a:p>
        </p:txBody>
      </p:sp>
      <p:sp>
        <p:nvSpPr>
          <p:cNvPr id="1048930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931" name="Google Shape;174;p3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Google Shape;385;p5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35" name="Google Shape;386;p54"/>
          <p:cNvSpPr/>
          <p:nvPr/>
        </p:nvSpPr>
        <p:spPr>
          <a:xfrm>
            <a:off x="241697" y="26606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lvl="0">
              <a:buSzPts val="1400"/>
            </a:pPr>
            <a:endParaRPr dirty="0" sz="1100" lang="nn-NO"/>
          </a:p>
        </p:txBody>
      </p:sp>
      <p:sp>
        <p:nvSpPr>
          <p:cNvPr id="1048936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5</a:t>
            </a:r>
            <a:r>
              <a:rPr dirty="0" sz="3000" lang="en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Software Engineer/ Software Developer</a:t>
            </a:r>
            <a:endParaRPr b="1" dirty="0" sz="3000">
              <a:solidFill>
                <a:srgbClr val="0B5968"/>
              </a:solidFill>
            </a:endParaRPr>
          </a:p>
        </p:txBody>
      </p:sp>
      <p:sp>
        <p:nvSpPr>
          <p:cNvPr id="1048937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27" name="Google Shape;390;p54" descr="Microsoft Unveils Redesigned Windows Logo : The Two-Way : NP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6336936" y="1249081"/>
            <a:ext cx="598148" cy="548220"/>
          </a:xfrm>
          <a:prstGeom prst="rect"/>
          <a:noFill/>
          <a:ln>
            <a:noFill/>
          </a:ln>
        </p:spPr>
      </p:pic>
      <p:pic>
        <p:nvPicPr>
          <p:cNvPr id="2097228" name="Google Shape;391;p54" descr="Flipkart Logo and symbol, meaning, history, 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183143" y="4143644"/>
            <a:ext cx="1056365" cy="569356"/>
          </a:xfrm>
          <a:prstGeom prst="rect"/>
          <a:noFill/>
          <a:ln>
            <a:noFill/>
          </a:ln>
        </p:spPr>
      </p:pic>
      <p:pic>
        <p:nvPicPr>
          <p:cNvPr id="2097229" name="Google Shape;392;p54" descr="Adobe Logo and symbol, meaning, history, PNG, bran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6016228" y="1757645"/>
            <a:ext cx="1268014" cy="691930"/>
          </a:xfrm>
          <a:prstGeom prst="rect"/>
          <a:noFill/>
          <a:ln>
            <a:noFill/>
          </a:ln>
        </p:spPr>
      </p:pic>
      <p:sp>
        <p:nvSpPr>
          <p:cNvPr id="1048938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39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0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1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2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30" name="Google Shape;398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4301324" y="4246620"/>
            <a:ext cx="1393260" cy="466380"/>
          </a:xfrm>
          <a:prstGeom prst="rect"/>
          <a:noFill/>
          <a:ln>
            <a:noFill/>
          </a:ln>
        </p:spPr>
      </p:pic>
      <p:pic>
        <p:nvPicPr>
          <p:cNvPr id="2097231" name="Google Shape;399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6081712" y="3100900"/>
            <a:ext cx="1148043" cy="351822"/>
          </a:xfrm>
          <a:prstGeom prst="rect"/>
          <a:noFill/>
          <a:ln>
            <a:noFill/>
          </a:ln>
        </p:spPr>
      </p:pic>
      <p:pic>
        <p:nvPicPr>
          <p:cNvPr id="2097232" name="Google Shape;400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/>
          <a:stretch>
            <a:fillRect/>
          </a:stretch>
        </p:blipFill>
        <p:spPr>
          <a:xfrm>
            <a:off x="6117884" y="2585363"/>
            <a:ext cx="1111870" cy="321469"/>
          </a:xfrm>
          <a:prstGeom prst="rect"/>
          <a:noFill/>
          <a:ln>
            <a:noFill/>
          </a:ln>
        </p:spPr>
      </p:pic>
      <p:pic>
        <p:nvPicPr>
          <p:cNvPr id="2097233" name="Google Shape;401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/>
          <a:stretch>
            <a:fillRect/>
          </a:stretch>
        </p:blipFill>
        <p:spPr>
          <a:xfrm>
            <a:off x="6081712" y="3752813"/>
            <a:ext cx="1202530" cy="272234"/>
          </a:xfrm>
          <a:prstGeom prst="rect"/>
          <a:noFill/>
          <a:ln>
            <a:noFill/>
          </a:ln>
        </p:spPr>
      </p:pic>
      <p:pic>
        <p:nvPicPr>
          <p:cNvPr id="2097234" name="Google Shape;402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7621474" y="3095974"/>
            <a:ext cx="707231" cy="792956"/>
          </a:xfrm>
          <a:prstGeom prst="rect"/>
          <a:noFill/>
          <a:ln>
            <a:noFill/>
          </a:ln>
        </p:spPr>
      </p:pic>
      <p:pic>
        <p:nvPicPr>
          <p:cNvPr id="2097235" name="Google Shape;403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9">
            <a:alphaModFix/>
          </a:blip>
          <a:srcRect/>
          <a:stretch>
            <a:fillRect/>
          </a:stretch>
        </p:blipFill>
        <p:spPr>
          <a:xfrm>
            <a:off x="7471503" y="2274094"/>
            <a:ext cx="1020770" cy="600075"/>
          </a:xfrm>
          <a:prstGeom prst="rect"/>
          <a:noFill/>
          <a:ln>
            <a:noFill/>
          </a:ln>
        </p:spPr>
      </p:pic>
      <p:pic>
        <p:nvPicPr>
          <p:cNvPr id="2097236" name="Google Shape;404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0">
            <a:alphaModFix/>
          </a:blip>
          <a:srcRect/>
          <a:stretch>
            <a:fillRect/>
          </a:stretch>
        </p:blipFill>
        <p:spPr>
          <a:xfrm>
            <a:off x="7619404" y="4037410"/>
            <a:ext cx="689372" cy="760810"/>
          </a:xfrm>
          <a:prstGeom prst="rect"/>
          <a:noFill/>
          <a:ln>
            <a:noFill/>
          </a:ln>
        </p:spPr>
      </p:pic>
      <p:pic>
        <p:nvPicPr>
          <p:cNvPr id="2097237" name="Google Shape;405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1">
            <a:alphaModFix/>
          </a:blip>
          <a:srcRect/>
          <a:stretch>
            <a:fillRect/>
          </a:stretch>
        </p:blipFill>
        <p:spPr>
          <a:xfrm>
            <a:off x="7504068" y="1704289"/>
            <a:ext cx="884664" cy="310614"/>
          </a:xfrm>
          <a:prstGeom prst="rect"/>
          <a:noFill/>
          <a:ln>
            <a:noFill/>
          </a:ln>
        </p:spPr>
      </p:pic>
      <p:pic>
        <p:nvPicPr>
          <p:cNvPr id="2097238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4421140" y="1273285"/>
            <a:ext cx="1066378" cy="581473"/>
          </a:xfrm>
          <a:prstGeom prst="rect"/>
        </p:spPr>
      </p:pic>
      <p:pic>
        <p:nvPicPr>
          <p:cNvPr id="2097239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4303139" y="3494533"/>
            <a:ext cx="1184379" cy="562000"/>
          </a:xfrm>
          <a:prstGeom prst="rect"/>
        </p:spPr>
      </p:pic>
      <p:pic>
        <p:nvPicPr>
          <p:cNvPr id="2097240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>
            <a:off x="4323939" y="2782579"/>
            <a:ext cx="1335688" cy="498406"/>
          </a:xfrm>
          <a:prstGeom prst="rect"/>
        </p:spPr>
      </p:pic>
      <p:pic>
        <p:nvPicPr>
          <p:cNvPr id="2097241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5"/>
          <a:stretch>
            <a:fillRect/>
          </a:stretch>
        </p:blipFill>
        <p:spPr>
          <a:xfrm>
            <a:off x="4301324" y="2044845"/>
            <a:ext cx="1288518" cy="491511"/>
          </a:xfrm>
          <a:prstGeom prst="rect"/>
        </p:spPr>
      </p:pic>
      <p:sp>
        <p:nvSpPr>
          <p:cNvPr id="1048943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dirty="0" lang="en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b="1" cap="none" dirty="0" sz="1400" i="0" lang="en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44" name="TextBox 31"/>
          <p:cNvSpPr txBox="1"/>
          <p:nvPr/>
        </p:nvSpPr>
        <p:spPr>
          <a:xfrm>
            <a:off x="425319" y="1327215"/>
            <a:ext cx="2046474" cy="954107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nn-NO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dirty="0" lang="nn-NO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dirty="0" sz="1100" lang="nn-NO"/>
          </a:p>
          <a:p>
            <a:pPr indent="-215900" lvl="0" marL="21590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nn-N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dirty="0" sz="1100" lang="nn-NO"/>
          </a:p>
          <a:p>
            <a:pPr indent="-215900" lvl="0" marL="21590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nn-N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dirty="0" sz="1100" lang="nn-NO"/>
          </a:p>
          <a:p>
            <a:endParaRPr dirty="0" lang="en-US"/>
          </a:p>
        </p:txBody>
      </p:sp>
      <p:sp>
        <p:nvSpPr>
          <p:cNvPr id="1048945" name="TextBox 32"/>
          <p:cNvSpPr txBox="1"/>
          <p:nvPr/>
        </p:nvSpPr>
        <p:spPr>
          <a:xfrm>
            <a:off x="485321" y="2191068"/>
            <a:ext cx="1503618" cy="2462213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dirty="0" lang="en-US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dirty="0" lang="en-US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b="1"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>
              <a:buClr>
                <a:schemeClr val="dk1"/>
              </a:buClr>
              <a:buSzPts val="1400"/>
            </a:pPr>
            <a:endParaRPr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 sz="1100" lang="en-US"/>
          </a:p>
        </p:txBody>
      </p:sp>
      <p:sp>
        <p:nvSpPr>
          <p:cNvPr id="1048946" name="TextBox 33"/>
          <p:cNvSpPr txBox="1"/>
          <p:nvPr/>
        </p:nvSpPr>
        <p:spPr>
          <a:xfrm>
            <a:off x="2222853" y="2759413"/>
            <a:ext cx="1774239" cy="1169551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b="1"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47" name="Google Shape;430;p57"/>
          <p:cNvSpPr txBox="1"/>
          <p:nvPr/>
        </p:nvSpPr>
        <p:spPr>
          <a:xfrm>
            <a:off x="241697" y="240506"/>
            <a:ext cx="8660606" cy="4622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8: Software Development (Service Based)</a:t>
            </a:r>
            <a:endParaRPr b="1" dirty="0" sz="2000" lang="en-US" u="sng"/>
          </a:p>
        </p:txBody>
      </p:sp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Google Shape;410;p5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2" name="Google Shape;411;p55"/>
          <p:cNvSpPr/>
          <p:nvPr/>
        </p:nvSpPr>
        <p:spPr>
          <a:xfrm>
            <a:off x="241697" y="22735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3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</a:t>
            </a:r>
            <a:r>
              <a:rPr b="1" dirty="0" sz="24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DEVELOPMENT </a:t>
            </a:r>
            <a:r>
              <a:rPr b="1" dirty="0" sz="24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(Service </a:t>
            </a:r>
            <a:r>
              <a:rPr b="1" dirty="0" sz="24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b="1" dirty="0" sz="2000" u="sng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54" name="Google Shape;413;p55"/>
          <p:cNvSpPr txBox="1"/>
          <p:nvPr/>
        </p:nvSpPr>
        <p:spPr>
          <a:xfrm>
            <a:off x="901304" y="1252479"/>
            <a:ext cx="3593935" cy="320854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– CORE JAVA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SPRING BOOT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LOGICAL &amp; ANALYTICAL SKILLS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C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C++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ADVANCED JAVA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SSL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TLS X.509</a:t>
            </a:r>
            <a:endParaRPr cap="none" dirty="0" sz="1200" i="0" lang="en-US" strike="noStrike" u="none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165100" lvl="0" marL="254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55" name="Google Shape;414;p55"/>
          <p:cNvSpPr txBox="1"/>
          <p:nvPr/>
        </p:nvSpPr>
        <p:spPr>
          <a:xfrm>
            <a:off x="241697" y="846266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6" name="TextBox 1"/>
          <p:cNvSpPr txBox="1"/>
          <p:nvPr/>
        </p:nvSpPr>
        <p:spPr>
          <a:xfrm>
            <a:off x="4088424" y="1252479"/>
            <a:ext cx="3720353" cy="2492990"/>
          </a:xfrm>
          <a:prstGeom prst="rect"/>
          <a:noFill/>
        </p:spPr>
        <p:txBody>
          <a:bodyPr rtlCol="0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 – COMPUTER NETWORK</a:t>
            </a:r>
          </a:p>
          <a:p>
            <a:pPr lvl="0">
              <a:lnSpc>
                <a:spcPct val="150000"/>
              </a:lnSpc>
              <a:buSzPts val="1400"/>
            </a:pP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dirty="0" sz="1200" lang="en-US"/>
          </a:p>
        </p:txBody>
      </p:sp>
      <p:sp>
        <p:nvSpPr>
          <p:cNvPr id="1048957" name="Google Shape;430;p57"/>
          <p:cNvSpPr txBox="1"/>
          <p:nvPr/>
        </p:nvSpPr>
        <p:spPr>
          <a:xfrm>
            <a:off x="241697" y="240506"/>
            <a:ext cx="8660606" cy="4622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8: Software Development (Service Based)</a:t>
            </a:r>
            <a:endParaRPr b="1" dirty="0" sz="2000" lang="en-US" u="sng"/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Google Shape;419;p5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1" name="Google Shape;420;p56"/>
          <p:cNvSpPr/>
          <p:nvPr/>
        </p:nvSpPr>
        <p:spPr>
          <a:xfrm>
            <a:off x="241697" y="24050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2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77412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Software Development (Service </a:t>
            </a:r>
            <a:r>
              <a:rPr b="1" dirty="0" sz="240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b="1" dirty="0" sz="2400" u="sng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63" name="Google Shape;423;p56"/>
          <p:cNvSpPr txBox="1"/>
          <p:nvPr/>
        </p:nvSpPr>
        <p:spPr>
          <a:xfrm>
            <a:off x="241697" y="834390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4" name="Google Shape;422;p56"/>
          <p:cNvSpPr txBox="1"/>
          <p:nvPr/>
        </p:nvSpPr>
        <p:spPr>
          <a:xfrm>
            <a:off x="852487" y="1189379"/>
            <a:ext cx="7662863" cy="4039537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indent="-21590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algn="l" indent="-127000" lvl="0" marL="21590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Google Shape;428;p57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8" name="Google Shape;429;p5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9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8: Software Development (Service Based)</a:t>
            </a:r>
            <a:endParaRPr b="1" dirty="0" sz="2000" u="sng"/>
          </a:p>
        </p:txBody>
      </p:sp>
      <p:sp>
        <p:nvSpPr>
          <p:cNvPr id="1048970" name="Google Shape;431;p57"/>
          <p:cNvSpPr txBox="1"/>
          <p:nvPr/>
        </p:nvSpPr>
        <p:spPr>
          <a:xfrm>
            <a:off x="241697" y="89826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1" name="Google Shape;432;p57"/>
          <p:cNvGraphicFramePr>
            <a:graphicFrameLocks/>
          </p:cNvGraphicFramePr>
          <p:nvPr/>
        </p:nvGraphicFramePr>
        <p:xfrm>
          <a:off x="384715" y="1646381"/>
          <a:ext cx="8148917" cy="251445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/>
                <a:gridCol w="4376435"/>
                <a:gridCol w="2285541"/>
              </a:tblGrid>
              <a:tr h="1657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100" lang="en" strike="noStrike" u="none">
                          <a:solidFill>
                            <a:srgbClr val="0B5968"/>
                          </a:solidFill>
                        </a:rPr>
                        <a:t>Source</a:t>
                      </a:r>
                      <a:endParaRPr b="1" cap="none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100" lang="en" strike="noStrike" u="none">
                          <a:solidFill>
                            <a:srgbClr val="0B5968"/>
                          </a:solidFill>
                        </a:rPr>
                        <a:t>Description</a:t>
                      </a:r>
                      <a:endParaRPr b="1" cap="none" dirty="0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100" lang="en" strike="noStrike" u="none">
                          <a:solidFill>
                            <a:srgbClr val="0B5968"/>
                          </a:solidFill>
                        </a:rPr>
                        <a:t>Suggested Source</a:t>
                      </a:r>
                      <a:endParaRPr b="1" cap="none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100" lang="en" strike="noStrike" u="none">
                          <a:solidFill>
                            <a:srgbClr val="0B5968"/>
                          </a:solidFill>
                        </a:rPr>
                        <a:t>Industry Certification</a:t>
                      </a:r>
                      <a:endParaRPr b="1" cap="none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" strike="noStrike" u="none">
                          <a:solidFill>
                            <a:srgbClr val="0B5968"/>
                          </a:solidFill>
                        </a:rPr>
                        <a:t>Oracle Certified Associate, Java SE 8 </a:t>
                      </a: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Programmer[S1]</a:t>
                      </a:r>
                      <a:endParaRPr cap="none" dirty="0" sz="1100" lang="en-US" strike="noStrike" u="none" smtClean="0">
                        <a:solidFill>
                          <a:srgbClr val="0B5968"/>
                        </a:solidFill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2. CCDSAP Beginner and Advanced Level[S10,S11]</a:t>
                      </a:r>
                      <a:endParaRPr cap="none" dirty="0" sz="1100" strike="noStrike" u="none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Oracle</a:t>
                      </a:r>
                    </a:p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cap="none" dirty="0" sz="1100" lang="en-US" err="1" strike="noStrike" u="none" smtClean="0">
                          <a:solidFill>
                            <a:srgbClr val="0B5968"/>
                          </a:solidFill>
                        </a:rPr>
                        <a:t>Codechef</a:t>
                      </a:r>
                      <a:endParaRPr b="0" cap="none" dirty="0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100" lang="en" strike="noStrike" u="none">
                          <a:solidFill>
                            <a:srgbClr val="0B5968"/>
                          </a:solidFill>
                        </a:rPr>
                        <a:t>MOOCs</a:t>
                      </a:r>
                      <a:endParaRPr b="1" cap="none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" strike="noStrike" u="none">
                          <a:solidFill>
                            <a:srgbClr val="0B5968"/>
                          </a:solidFill>
                        </a:rPr>
                        <a:t>Programming in Java    </a:t>
                      </a: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[S1}</a:t>
                      </a:r>
                      <a:endParaRPr cap="none" dirty="0" sz="1100" lang="en" strike="noStrike" u="none">
                        <a:solidFill>
                          <a:srgbClr val="000000"/>
                        </a:solidFill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Design </a:t>
                      </a:r>
                      <a:r>
                        <a:rPr cap="none" dirty="0" sz="1100" lang="en" strike="noStrike" u="none">
                          <a:solidFill>
                            <a:srgbClr val="0B5968"/>
                          </a:solidFill>
                        </a:rPr>
                        <a:t>and Analysis of Algorithms </a:t>
                      </a: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[S10]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Red Hat Certified Administrator</a:t>
                      </a: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 [S9]                            </a:t>
                      </a:r>
                      <a:endParaRPr cap="none" dirty="0" sz="1100" strike="noStrike" u="none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" strike="noStrike" u="none">
                          <a:solidFill>
                            <a:srgbClr val="0B5968"/>
                          </a:solidFill>
                        </a:rPr>
                        <a:t>NPTEL</a:t>
                      </a:r>
                      <a:endParaRPr cap="none" dirty="0" sz="1100" strike="noStrike" u="none"/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" strike="noStrike" u="none" smtClean="0">
                          <a:solidFill>
                            <a:srgbClr val="0B5968"/>
                          </a:solidFill>
                        </a:rPr>
                        <a:t>NPTEL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https://www.redhat.com/en/services/training/ex200-red-hat-certified-system-administrator-rhcsa-exam</a:t>
                      </a:r>
                      <a:endParaRPr cap="none" dirty="0" sz="1100" strike="noStrike" u="non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100" lang="en" strike="noStrike" u="none">
                          <a:solidFill>
                            <a:srgbClr val="0B5968"/>
                          </a:solidFill>
                        </a:rPr>
                        <a:t>Competitions</a:t>
                      </a:r>
                      <a:endParaRPr b="1" cap="none" sz="1100" i="0" strike="noStrike" u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Meta Hacker Cup[S10,S11]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Google’s Kick Start[S10,S11]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 Infosys’s </a:t>
                      </a:r>
                      <a:r>
                        <a:rPr cap="none" dirty="0" sz="1100" lang="en-US" err="1" strike="noStrike" u="none" smtClean="0">
                          <a:solidFill>
                            <a:srgbClr val="0B5968"/>
                          </a:solidFill>
                        </a:rPr>
                        <a:t>HackWithInfy</a:t>
                      </a: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 TCS </a:t>
                      </a:r>
                      <a:r>
                        <a:rPr cap="none" dirty="0" sz="1100" lang="en-US" err="1" strike="noStrike" u="none" smtClean="0">
                          <a:solidFill>
                            <a:srgbClr val="0B5968"/>
                          </a:solidFill>
                        </a:rPr>
                        <a:t>CodeVita</a:t>
                      </a: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err="1" strike="noStrike" u="none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Google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Meta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TCS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strike="noStrike" u="none" smtClean="0">
                          <a:solidFill>
                            <a:srgbClr val="0B5968"/>
                          </a:solidFill>
                        </a:rPr>
                        <a:t>Infosys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100" lang="en-US" err="1" strike="noStrike" u="none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endParaRPr cap="none" dirty="0" sz="1100" lang="en-US" strike="noStrike" u="none" smtClean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  <p:sp>
        <p:nvSpPr>
          <p:cNvPr id="1048971" name="Google Shape;430;p57"/>
          <p:cNvSpPr txBox="1"/>
          <p:nvPr/>
        </p:nvSpPr>
        <p:spPr>
          <a:xfrm>
            <a:off x="241697" y="270233"/>
            <a:ext cx="8660606" cy="4622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sz="2400" lang="en-US" smtClean="0">
                <a:solidFill>
                  <a:srgbClr val="0B5968"/>
                </a:solidFill>
              </a:rPr>
              <a:t>Cohort 8: Software Development (Service Based)</a:t>
            </a:r>
            <a:endParaRPr b="1" dirty="0" sz="2000" lang="en-US" u="sng"/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" smtClean="0">
                <a:solidFill>
                  <a:schemeClr val="tx1"/>
                </a:solidFill>
              </a:rPr>
              <a:t>Cohort </a:t>
            </a:r>
            <a:r>
              <a:rPr b="1" dirty="0" sz="2400" lang="en">
                <a:solidFill>
                  <a:schemeClr val="tx1"/>
                </a:solidFill>
              </a:rPr>
              <a:t>9</a:t>
            </a:r>
            <a:r>
              <a:rPr b="1" dirty="0" sz="2400" lang="en" smtClean="0">
                <a:solidFill>
                  <a:schemeClr val="tx1"/>
                </a:solidFill>
              </a:rPr>
              <a:t>: </a:t>
            </a:r>
            <a:r>
              <a:rPr b="1" dirty="0" sz="2400" lang="en-IN" smtClean="0"/>
              <a:t>Entrepreneurship</a:t>
            </a:r>
            <a:endParaRPr dirty="0" sz="2400">
              <a:solidFill>
                <a:schemeClr val="tx1"/>
              </a:solidFill>
            </a:endParaRPr>
          </a:p>
        </p:txBody>
      </p:sp>
      <p:sp>
        <p:nvSpPr>
          <p:cNvPr id="1048975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976" name="Google Shape;174;p3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</a:p>
        </p:txBody>
      </p:sp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Google Shape;385;p5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80" name="Google Shape;386;p54"/>
          <p:cNvSpPr/>
          <p:nvPr/>
        </p:nvSpPr>
        <p:spPr>
          <a:xfrm>
            <a:off x="241697" y="258367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lvl="0">
              <a:buSzPts val="1400"/>
            </a:pPr>
            <a:endParaRPr dirty="0" sz="1100" lang="nn-NO"/>
          </a:p>
        </p:txBody>
      </p:sp>
      <p:sp>
        <p:nvSpPr>
          <p:cNvPr id="1048981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5</a:t>
            </a:r>
            <a:r>
              <a:rPr dirty="0" sz="3000" lang="en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Software Engineer/ Software Developer</a:t>
            </a:r>
            <a:endParaRPr b="1" dirty="0" sz="3000">
              <a:solidFill>
                <a:srgbClr val="0B5968"/>
              </a:solidFill>
            </a:endParaRPr>
          </a:p>
        </p:txBody>
      </p:sp>
      <p:sp>
        <p:nvSpPr>
          <p:cNvPr id="1048982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8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8" name="Google Shape;181;p34"/>
          <p:cNvSpPr txBox="1"/>
          <p:nvPr/>
        </p:nvSpPr>
        <p:spPr>
          <a:xfrm>
            <a:off x="241697" y="240505"/>
            <a:ext cx="8660606" cy="358381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r>
              <a:rPr b="1" dirty="0" sz="2400" lang="en-US" smtClean="0">
                <a:solidFill>
                  <a:srgbClr val="0B5968"/>
                </a:solidFill>
              </a:rPr>
              <a:t>Cohort 9: </a:t>
            </a:r>
            <a:r>
              <a:rPr b="1" dirty="0" sz="2400" lang="en-US">
                <a:solidFill>
                  <a:srgbClr val="0B5968"/>
                </a:solidFill>
              </a:rPr>
              <a:t>Entrepreneurship</a:t>
            </a: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endParaRPr b="1" dirty="0" sz="2400" lang="en-US" u="sng"/>
          </a:p>
        </p:txBody>
      </p:sp>
      <p:pic>
        <p:nvPicPr>
          <p:cNvPr id="2097242" name="Picture 2" descr="Venture East 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123070" y="1723253"/>
            <a:ext cx="1216719" cy="515069"/>
          </a:xfrm>
          <a:prstGeom prst="rect"/>
          <a:noFill/>
        </p:spPr>
      </p:pic>
      <p:pic>
        <p:nvPicPr>
          <p:cNvPr id="2097243" name="Picture 3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912627" y="2822210"/>
            <a:ext cx="1968601" cy="577880"/>
          </a:xfrm>
          <a:prstGeom prst="rect"/>
        </p:spPr>
      </p:pic>
      <p:pic>
        <p:nvPicPr>
          <p:cNvPr id="2097244" name="Picture 3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5400000">
            <a:off x="4524799" y="3233292"/>
            <a:ext cx="876345" cy="2152761"/>
          </a:xfrm>
          <a:prstGeom prst="rect"/>
        </p:spPr>
      </p:pic>
      <p:pic>
        <p:nvPicPr>
          <p:cNvPr id="2097245" name="Picture 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398016" y="2896772"/>
            <a:ext cx="1724025" cy="838200"/>
          </a:xfrm>
          <a:prstGeom prst="rect"/>
          <a:noFill/>
        </p:spPr>
      </p:pic>
      <p:pic>
        <p:nvPicPr>
          <p:cNvPr id="2097246" name="Picture 34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97358" y="1547650"/>
            <a:ext cx="1873346" cy="819192"/>
          </a:xfrm>
          <a:prstGeom prst="rect"/>
        </p:spPr>
      </p:pic>
      <p:pic>
        <p:nvPicPr>
          <p:cNvPr id="2097247" name="Picture 3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326531" y="4135805"/>
            <a:ext cx="1866996" cy="711237"/>
          </a:xfrm>
          <a:prstGeom prst="rect"/>
        </p:spPr>
      </p:pic>
      <p:sp>
        <p:nvSpPr>
          <p:cNvPr id="1048989" name="Content Placeholder 2"/>
          <p:cNvSpPr txBox="1"/>
          <p:nvPr/>
        </p:nvSpPr>
        <p:spPr>
          <a:xfrm>
            <a:off x="458036" y="1547650"/>
            <a:ext cx="10515600" cy="4351338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23850" lvl="0" marL="45720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cap="none" sz="15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17500" lvl="1" marL="9144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048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b="0" cap="none" sz="12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■"/>
              <a:defRPr b="0" cap="none" sz="14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Agencies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SEQUOIA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 VENTURE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KALAARI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BLUME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CHIRATAE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EAST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LPU Seed Money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B.Tech</a:t>
            </a: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(Hons)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20,000 per student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Rs.2Lakh – </a:t>
            </a:r>
            <a:r>
              <a:rPr b="1" dirty="0" sz="1200" lang="en-IN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b="1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5Lakh</a:t>
            </a:r>
            <a:endParaRPr b="1" dirty="0" sz="1200" lang="en-IN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410;p5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4" name="Google Shape;411;p55"/>
          <p:cNvSpPr/>
          <p:nvPr/>
        </p:nvSpPr>
        <p:spPr>
          <a:xfrm>
            <a:off x="240506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5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9626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9: </a:t>
            </a:r>
            <a:r>
              <a:rPr b="1" dirty="0" sz="2400" lang="en-US">
                <a:solidFill>
                  <a:srgbClr val="0B5968"/>
                </a:solidFill>
              </a:rPr>
              <a:t>Entrepreneurship</a:t>
            </a:r>
            <a:endParaRPr b="1" dirty="0" sz="2400" u="sng"/>
          </a:p>
        </p:txBody>
      </p:sp>
      <p:sp>
        <p:nvSpPr>
          <p:cNvPr id="1048996" name="Google Shape;414;p55"/>
          <p:cNvSpPr txBox="1"/>
          <p:nvPr/>
        </p:nvSpPr>
        <p:spPr>
          <a:xfrm>
            <a:off x="239315" y="920638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7" name="TextBox 1"/>
          <p:cNvSpPr txBox="1"/>
          <p:nvPr/>
        </p:nvSpPr>
        <p:spPr>
          <a:xfrm>
            <a:off x="850456" y="1360264"/>
            <a:ext cx="3720353" cy="2800767"/>
          </a:xfrm>
          <a:prstGeom prst="rect"/>
          <a:noFill/>
        </p:spPr>
        <p:txBody>
          <a:bodyPr rtlCol="0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LEADERSHIP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LOGICAL THINKING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TECHNICAL COMPETENCE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MARKETING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FINANCIAL MANAGEMENT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–INTERPERSONAL SKILLS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PUBLICATION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PATENT/COPYRIGHT</a:t>
            </a:r>
          </a:p>
          <a:p>
            <a:pPr lvl="0">
              <a:lnSpc>
                <a:spcPct val="150000"/>
              </a:lnSpc>
              <a:buSzPts val="1400"/>
            </a:pP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dirty="0" sz="1200" lang="en-US"/>
          </a:p>
        </p:txBody>
      </p:sp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Google Shape;419;p5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1" name="Google Shape;420;p56"/>
          <p:cNvSpPr/>
          <p:nvPr/>
        </p:nvSpPr>
        <p:spPr>
          <a:xfrm>
            <a:off x="241697" y="24050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2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04962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9</a:t>
            </a:r>
            <a:r>
              <a:rPr b="1" dirty="0" sz="2400" lang="en-US" smtClean="0">
                <a:solidFill>
                  <a:srgbClr val="0B5968"/>
                </a:solidFill>
              </a:rPr>
              <a:t>: </a:t>
            </a:r>
            <a:r>
              <a:rPr b="1" dirty="0" sz="2400" lang="en-US">
                <a:solidFill>
                  <a:srgbClr val="0B5968"/>
                </a:solidFill>
              </a:rPr>
              <a:t>Entrepreneurship</a:t>
            </a:r>
            <a:endParaRPr b="1" dirty="0" sz="2400" u="sng"/>
          </a:p>
        </p:txBody>
      </p:sp>
      <p:sp>
        <p:nvSpPr>
          <p:cNvPr id="1049003" name="Google Shape;423;p56"/>
          <p:cNvSpPr txBox="1"/>
          <p:nvPr/>
        </p:nvSpPr>
        <p:spPr>
          <a:xfrm>
            <a:off x="241697" y="88597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4" name="Google Shape;422;p56"/>
          <p:cNvSpPr txBox="1"/>
          <p:nvPr/>
        </p:nvSpPr>
        <p:spPr>
          <a:xfrm>
            <a:off x="864802" y="1373498"/>
            <a:ext cx="7662863" cy="3393206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ELECTIVE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ERT423: INNOVATION &amp; DESIGN THINKING [S2, S8]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ERT424: FAMILY BUSINESS ANALYSIS [S1, S6]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ERT425: ENTREPRENEURSHIP &amp; BUSINESS BASICS [S4, S5]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ERT426: BOOTCAMP [S4, S5]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MINOR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FAMILY BUSINESS DYNAMICS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ERT428: FAMILY BUSINESS DYNAMICS [S1, S6]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*ERT429: GROWTH PLAN FORMULATION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*ERT430: BUILDING LASTING FAMILY BUSINESS – SYNERGY IN VISION, VALUES &amp; STRATEGY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*ERT431: BUSINESS RISK MANAGEMENT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NEW VENTURE CREATION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ERT432: NEW VENTURE CREATION [S2]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*ERT433: NEW VENTURE MARKETING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*ERT434: NEW VENTURE FINANCING</a:t>
            </a: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*ERT435: NEW VENTURE EXECUTION</a:t>
            </a:r>
          </a:p>
          <a:p>
            <a:pPr algn="l" indent="-127000" lvl="0" marL="21590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Google Shape;428;p57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8" name="Google Shape;429;p5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9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39428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9</a:t>
            </a:r>
            <a:r>
              <a:rPr b="1" dirty="0" sz="2400" lang="en-US" smtClean="0">
                <a:solidFill>
                  <a:srgbClr val="0B5968"/>
                </a:solidFill>
              </a:rPr>
              <a:t>: </a:t>
            </a:r>
            <a:r>
              <a:rPr b="1" dirty="0" sz="2400" lang="en-US">
                <a:solidFill>
                  <a:srgbClr val="0B5968"/>
                </a:solidFill>
              </a:rPr>
              <a:t>Entrepreneurship</a:t>
            </a:r>
            <a:endParaRPr b="1" dirty="0" sz="2000" u="sng"/>
          </a:p>
        </p:txBody>
      </p:sp>
      <p:sp>
        <p:nvSpPr>
          <p:cNvPr id="1049010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2" name="Google Shape;432;p57"/>
          <p:cNvGraphicFramePr>
            <a:graphicFrameLocks/>
          </p:cNvGraphicFramePr>
          <p:nvPr/>
        </p:nvGraphicFramePr>
        <p:xfrm>
          <a:off x="702803" y="1646381"/>
          <a:ext cx="7830829" cy="19653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28899"/>
                <a:gridCol w="4205604"/>
                <a:gridCol w="2196326"/>
              </a:tblGrid>
              <a:tr h="1657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Guest Lectures</a:t>
                      </a:r>
                      <a:endParaRPr b="1" cap="none" dirty="0" sz="1200" lang="en-US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Interaction with Industry expert 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School Level events</a:t>
                      </a: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Thinking for Innovation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cap="none" dirty="0" sz="1200" lang="en" strike="noStrike" u="none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Entrepreneurship Specialization [S1-S9]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entrepreneur's guide for beginners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[S1-S9]                            </a:t>
                      </a: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algn="l" defTabSz="914400" eaLnBrk="1" fontAlgn="auto" hangingPunct="1" indent="-254000" latinLnBrk="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cap="none" dirty="0" sz="1200" lang="en-US" strike="noStrike" u="none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defTabSz="914400" eaLnBrk="1" fontAlgn="auto" hangingPunct="1" indent="-254000" latinLnBrk="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cap="none" dirty="0" sz="1200" lang="en-US" strike="noStrike" u="none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r>
                        <a:rPr b="1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Hackathons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Rapid prototyping over a period of 24-48hours[S1-S9]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Smart</a:t>
                      </a:r>
                      <a:r>
                        <a:rPr baseline="0"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India Hackathon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-US">
                <a:solidFill>
                  <a:schemeClr val="tx1"/>
                </a:solidFill>
              </a:rPr>
              <a:t>Cohort 1: SOFTWARE DEVELOPMENT (Product Based</a:t>
            </a:r>
            <a:r>
              <a:rPr b="1" dirty="0" sz="2400" lang="en-US" smtClean="0">
                <a:solidFill>
                  <a:schemeClr val="tx1"/>
                </a:solidFill>
              </a:rPr>
              <a:t>)</a:t>
            </a:r>
            <a:endParaRPr dirty="0" sz="2400">
              <a:solidFill>
                <a:schemeClr val="tx1"/>
              </a:solidFill>
            </a:endParaRPr>
          </a:p>
        </p:txBody>
      </p:sp>
      <p:sp>
        <p:nvSpPr>
          <p:cNvPr id="1048663" name="Google Shape;173;p33"/>
          <p:cNvSpPr txBox="1">
            <a:spLocks noGrp="1"/>
          </p:cNvSpPr>
          <p:nvPr>
            <p:ph type="body" idx="1"/>
          </p:nvPr>
        </p:nvSpPr>
        <p:spPr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664" name="Google Shape;174;p3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" smtClean="0">
                <a:solidFill>
                  <a:schemeClr val="tx1"/>
                </a:solidFill>
              </a:rPr>
              <a:t>Cohort 10: </a:t>
            </a:r>
            <a:r>
              <a:rPr b="1" dirty="0" sz="2400" lang="en-IN"/>
              <a:t>Mobile Application </a:t>
            </a:r>
            <a:r>
              <a:rPr b="1" dirty="0" sz="2400" lang="en-IN" smtClean="0"/>
              <a:t>Development</a:t>
            </a:r>
            <a:endParaRPr dirty="0" sz="2400">
              <a:solidFill>
                <a:schemeClr val="tx1"/>
              </a:solidFill>
            </a:endParaRPr>
          </a:p>
        </p:txBody>
      </p:sp>
      <p:sp>
        <p:nvSpPr>
          <p:cNvPr id="1049014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9015" name="Google Shape;174;p3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</a:p>
        </p:txBody>
      </p:sp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Google Shape;385;p5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19" name="Google Shape;386;p54"/>
          <p:cNvSpPr/>
          <p:nvPr/>
        </p:nvSpPr>
        <p:spPr>
          <a:xfrm>
            <a:off x="241697" y="258367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lvl="0">
              <a:buSzPts val="1400"/>
            </a:pPr>
            <a:endParaRPr dirty="0" sz="1100" lang="nn-NO"/>
          </a:p>
        </p:txBody>
      </p:sp>
      <p:sp>
        <p:nvSpPr>
          <p:cNvPr id="1049020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5</a:t>
            </a:r>
            <a:r>
              <a:rPr dirty="0" sz="3000" lang="en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Software Engineer/ Software Developer</a:t>
            </a:r>
            <a:endParaRPr b="1" dirty="0" sz="3000">
              <a:solidFill>
                <a:srgbClr val="0B5968"/>
              </a:solidFill>
            </a:endParaRPr>
          </a:p>
        </p:txBody>
      </p:sp>
      <p:sp>
        <p:nvSpPr>
          <p:cNvPr id="1049021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22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3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4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5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6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7" name="Google Shape;181;p34"/>
          <p:cNvSpPr txBox="1"/>
          <p:nvPr/>
        </p:nvSpPr>
        <p:spPr>
          <a:xfrm>
            <a:off x="241697" y="240505"/>
            <a:ext cx="8660606" cy="420021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r>
              <a:rPr b="1" dirty="0" sz="2400" lang="en-US" smtClean="0">
                <a:solidFill>
                  <a:srgbClr val="0B5968"/>
                </a:solidFill>
              </a:rPr>
              <a:t>Cohort 10: </a:t>
            </a:r>
            <a:r>
              <a:rPr b="1" dirty="0" sz="2400" lang="en-US">
                <a:solidFill>
                  <a:srgbClr val="0B5968"/>
                </a:solidFill>
              </a:rPr>
              <a:t>Mobile Application Development</a:t>
            </a: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endParaRPr b="1" dirty="0" sz="2400" lang="en-US" u="sng"/>
          </a:p>
        </p:txBody>
      </p:sp>
      <p:sp>
        <p:nvSpPr>
          <p:cNvPr id="1049028" name="TextBox 41"/>
          <p:cNvSpPr txBox="1"/>
          <p:nvPr/>
        </p:nvSpPr>
        <p:spPr>
          <a:xfrm>
            <a:off x="548520" y="1769906"/>
            <a:ext cx="4719638" cy="2893100"/>
          </a:xfrm>
          <a:prstGeom prst="rect"/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dirty="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dirty="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dirty="0" lang="en-US" err="1" smtClean="0">
                <a:latin typeface="Calibri" panose="020F0502020204030204" pitchFamily="34" charset="0"/>
                <a:cs typeface="Calibri" panose="020F0502020204030204" pitchFamily="34" charset="0"/>
              </a:rPr>
              <a:t>Publicis</a:t>
            </a: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Sapient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dirty="0" lang="en-US" err="1" smtClean="0">
                <a:latin typeface="Calibri" panose="020F0502020204030204" pitchFamily="34" charset="0"/>
                <a:cs typeface="Calibri" panose="020F0502020204030204" pitchFamily="34" charset="0"/>
              </a:rPr>
              <a:t>Globant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dirty="0" lang="en-US" err="1" smtClean="0">
                <a:latin typeface="Calibri" panose="020F0502020204030204" pitchFamily="34" charset="0"/>
                <a:cs typeface="Calibri" panose="020F0502020204030204" pitchFamily="34" charset="0"/>
              </a:rPr>
              <a:t>HCLTech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LG </a:t>
            </a: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Soft India</a:t>
            </a:r>
          </a:p>
          <a:p>
            <a:pPr eaLnBrk="1" fontAlgn="auto" hangingPunct="1" indent="-285750" marL="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IBM 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TCS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dirty="0" lang="en-US" err="1" smtClean="0">
                <a:latin typeface="Calibri" panose="020F0502020204030204" pitchFamily="34" charset="0"/>
                <a:cs typeface="Calibri" panose="020F0502020204030204" pitchFamily="34" charset="0"/>
              </a:rPr>
              <a:t>Capgemini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Accenture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lang="en-US" smtClean="0">
                <a:latin typeface="Calibri" panose="020F0502020204030204" pitchFamily="34" charset="0"/>
                <a:cs typeface="Calibri" panose="020F0502020204030204" pitchFamily="34" charset="0"/>
              </a:rPr>
              <a:t>   Photon </a:t>
            </a: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dirty="0" lang="en-US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049029" name="Title 3"/>
          <p:cNvSpPr txBox="1"/>
          <p:nvPr/>
        </p:nvSpPr>
        <p:spPr>
          <a:xfrm>
            <a:off x="345281" y="1354991"/>
            <a:ext cx="8145616" cy="314382"/>
          </a:xfrm>
          <a:prstGeom prst="rect"/>
        </p:spPr>
        <p:txBody>
          <a:bodyPr anchor="ctr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 indent="-571500" marL="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b="1" dirty="0" sz="3600" lang="en-US"/>
              <a:t>Companies</a:t>
            </a:r>
            <a:endParaRPr b="1" dirty="0" sz="3600" lang="en-IN" u="sng"/>
          </a:p>
        </p:txBody>
      </p:sp>
      <p:pic>
        <p:nvPicPr>
          <p:cNvPr id="2097248" name="Picture 4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254419" y="2135579"/>
            <a:ext cx="1276442" cy="619774"/>
          </a:xfrm>
          <a:prstGeom prst="rect"/>
          <a:noFill/>
          <a:ln>
            <a:noFill/>
          </a:ln>
        </p:spPr>
      </p:pic>
      <p:pic>
        <p:nvPicPr>
          <p:cNvPr id="2097249" name="Picture 4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692579" y="3760455"/>
            <a:ext cx="928434" cy="1024350"/>
          </a:xfrm>
          <a:prstGeom prst="rect"/>
          <a:noFill/>
          <a:ln>
            <a:noFill/>
          </a:ln>
        </p:spPr>
      </p:pic>
      <p:pic>
        <p:nvPicPr>
          <p:cNvPr id="2097250" name="Picture 24" descr="file google logo svg wikimedia commons 983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7301889" y="1636545"/>
            <a:ext cx="1044026" cy="352926"/>
          </a:xfrm>
          <a:prstGeom prst="rect"/>
          <a:noFill/>
          <a:ln>
            <a:noFill/>
          </a:ln>
        </p:spPr>
      </p:pic>
      <p:pic>
        <p:nvPicPr>
          <p:cNvPr id="2097251" name="Picture 26" descr="Top Mobile App Development Company USA, India &amp; UAE - Hyperlink InfoSyste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4191272" y="1727507"/>
            <a:ext cx="1401872" cy="434088"/>
          </a:xfrm>
          <a:prstGeom prst="rect"/>
          <a:noFill/>
          <a:ln>
            <a:noFill/>
          </a:ln>
        </p:spPr>
      </p:pic>
      <p:pic>
        <p:nvPicPr>
          <p:cNvPr id="2097252" name="Picture 28" descr="Zensar Technologies logo vector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 t="36646" b="32124"/>
          <a:stretch>
            <a:fillRect/>
          </a:stretch>
        </p:blipFill>
        <p:spPr bwMode="auto">
          <a:xfrm>
            <a:off x="5879755" y="1621231"/>
            <a:ext cx="1388346" cy="432858"/>
          </a:xfrm>
          <a:prstGeom prst="rect"/>
          <a:noFill/>
          <a:ln>
            <a:noFill/>
          </a:ln>
        </p:spPr>
      </p:pic>
      <p:pic>
        <p:nvPicPr>
          <p:cNvPr id="2097253" name="Picture 30" descr="Media Kit | Publicis Group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4099437" y="3081268"/>
            <a:ext cx="1475544" cy="688379"/>
          </a:xfrm>
          <a:prstGeom prst="rect"/>
          <a:noFill/>
          <a:ln>
            <a:noFill/>
          </a:ln>
        </p:spPr>
      </p:pic>
      <p:pic>
        <p:nvPicPr>
          <p:cNvPr id="2097254" name="Picture 34" descr="Globant - Seek Reinvention | Global Platform Supporter of FIFA+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 t="25235" b="29948"/>
          <a:stretch>
            <a:fillRect/>
          </a:stretch>
        </p:blipFill>
        <p:spPr bwMode="auto">
          <a:xfrm>
            <a:off x="5366133" y="2978305"/>
            <a:ext cx="1744962" cy="432858"/>
          </a:xfrm>
          <a:prstGeom prst="rect"/>
          <a:noFill/>
          <a:ln>
            <a:noFill/>
          </a:ln>
        </p:spPr>
      </p:pic>
      <p:pic>
        <p:nvPicPr>
          <p:cNvPr id="2097255" name="Picture 3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4325500" y="3889545"/>
            <a:ext cx="1096069" cy="219792"/>
          </a:xfrm>
          <a:prstGeom prst="rect"/>
          <a:noFill/>
          <a:ln>
            <a:noFill/>
          </a:ln>
        </p:spPr>
      </p:pic>
      <p:pic>
        <p:nvPicPr>
          <p:cNvPr id="2097256" name="Picture 40" descr="Home- LG-Soft-In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/>
          <a:stretch>
            <a:fillRect/>
          </a:stretch>
        </p:blipFill>
        <p:spPr bwMode="auto">
          <a:xfrm>
            <a:off x="7209071" y="3035087"/>
            <a:ext cx="1321790" cy="423209"/>
          </a:xfrm>
          <a:prstGeom prst="rect"/>
          <a:noFill/>
          <a:ln>
            <a:noFill/>
          </a:ln>
        </p:spPr>
      </p:pic>
      <p:pic>
        <p:nvPicPr>
          <p:cNvPr id="2097257" name="Picture 4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0"/>
          <a:srcRect/>
          <a:stretch>
            <a:fillRect/>
          </a:stretch>
        </p:blipFill>
        <p:spPr bwMode="auto">
          <a:xfrm>
            <a:off x="4497740" y="2435861"/>
            <a:ext cx="928331" cy="371140"/>
          </a:xfrm>
          <a:prstGeom prst="rect"/>
          <a:noFill/>
          <a:ln>
            <a:noFill/>
          </a:ln>
        </p:spPr>
      </p:pic>
      <p:pic>
        <p:nvPicPr>
          <p:cNvPr id="2097258" name="Picture 53" descr="Download Capgemini Logo in SVG Vector or PNG File Format - Logo.win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1"/>
          <a:srcRect t="27408" b="31593"/>
          <a:stretch>
            <a:fillRect/>
          </a:stretch>
        </p:blipFill>
        <p:spPr bwMode="auto">
          <a:xfrm>
            <a:off x="6873277" y="4065469"/>
            <a:ext cx="2029026" cy="553372"/>
          </a:xfrm>
          <a:prstGeom prst="rect"/>
          <a:noFill/>
          <a:ln>
            <a:noFill/>
          </a:ln>
        </p:spPr>
      </p:pic>
      <p:pic>
        <p:nvPicPr>
          <p:cNvPr id="2097259" name="Picture 46" descr="Accenture New Logo transparent PNG - Stick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2"/>
          <a:srcRect t="22993" b="16747"/>
          <a:stretch>
            <a:fillRect/>
          </a:stretch>
        </p:blipFill>
        <p:spPr bwMode="auto">
          <a:xfrm>
            <a:off x="5607629" y="2157698"/>
            <a:ext cx="1463241" cy="494251"/>
          </a:xfrm>
          <a:prstGeom prst="rect"/>
          <a:noFill/>
          <a:ln>
            <a:noFill/>
          </a:ln>
        </p:spPr>
      </p:pic>
      <p:pic>
        <p:nvPicPr>
          <p:cNvPr id="2097260" name="Picture 48" descr="Our solution partner Photon Interactive | commercetool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3"/>
          <a:srcRect l="17697" t="38606" r="15640" b="36649"/>
          <a:stretch>
            <a:fillRect/>
          </a:stretch>
        </p:blipFill>
        <p:spPr bwMode="auto">
          <a:xfrm>
            <a:off x="4084248" y="4387182"/>
            <a:ext cx="1549703" cy="287824"/>
          </a:xfrm>
          <a:prstGeom prst="rect"/>
          <a:noFill/>
          <a:ln>
            <a:noFill/>
          </a:ln>
        </p:spPr>
      </p:pic>
      <p:sp>
        <p:nvSpPr>
          <p:cNvPr id="1049030" name="TextBox 1"/>
          <p:cNvSpPr txBox="1"/>
          <p:nvPr/>
        </p:nvSpPr>
        <p:spPr>
          <a:xfrm>
            <a:off x="2144368" y="1959451"/>
            <a:ext cx="2304384" cy="138499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LPA</a:t>
            </a:r>
          </a:p>
          <a:p>
            <a:pPr indent="-285750" marL="285750">
              <a:buFont typeface="Arial" pitchFamily="34" charset="0"/>
              <a:buChar char="•"/>
            </a:pP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indent="-285750" marL="285750">
              <a:buFont typeface="Arial" pitchFamily="34" charset="0"/>
              <a:buChar char="•"/>
            </a:pPr>
            <a:r>
              <a:rPr dirty="0" lang="en-US" err="1">
                <a:latin typeface="Calibri" panose="020F0502020204030204" pitchFamily="34" charset="0"/>
                <a:cs typeface="Calibri" panose="020F0502020204030204" pitchFamily="34" charset="0"/>
              </a:rPr>
              <a:t>TechMahindra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85750" marL="285750">
              <a:buFont typeface="Arial" pitchFamily="34" charset="0"/>
              <a:buChar char="•"/>
            </a:pP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Hyperlink </a:t>
            </a:r>
            <a:r>
              <a:rPr dirty="0" lang="en-US" err="1">
                <a:latin typeface="Calibri" panose="020F0502020204030204" pitchFamily="34" charset="0"/>
                <a:cs typeface="Calibri" panose="020F0502020204030204" pitchFamily="34" charset="0"/>
              </a:rPr>
              <a:t>Infosystem</a:t>
            </a:r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85750" marL="285750">
              <a:buFont typeface="Arial" pitchFamily="34" charset="0"/>
              <a:buChar char="•"/>
            </a:pPr>
            <a:r>
              <a:rPr dirty="0" lang="en-US" err="1">
                <a:latin typeface="Calibri" panose="020F0502020204030204" pitchFamily="34" charset="0"/>
                <a:cs typeface="Calibri" panose="020F0502020204030204" pitchFamily="34" charset="0"/>
              </a:rPr>
              <a:t>Zensar</a:t>
            </a:r>
            <a:r>
              <a:rPr dirty="0" lang="en-US">
                <a:latin typeface="Calibri" panose="020F0502020204030204" pitchFamily="34" charset="0"/>
                <a:cs typeface="Calibri" panose="020F0502020204030204" pitchFamily="34" charset="0"/>
              </a:rPr>
              <a:t> technologies</a:t>
            </a:r>
          </a:p>
          <a:p>
            <a:endParaRPr dirty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Google Shape;410;p5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5" name="Google Shape;411;p55"/>
          <p:cNvSpPr/>
          <p:nvPr/>
        </p:nvSpPr>
        <p:spPr>
          <a:xfrm>
            <a:off x="241697" y="22366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6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23665"/>
            <a:ext cx="8660606" cy="439626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10: </a:t>
            </a:r>
            <a:r>
              <a:rPr b="1" dirty="0" sz="2400" lang="en-US">
                <a:solidFill>
                  <a:srgbClr val="0B5968"/>
                </a:solidFill>
              </a:rPr>
              <a:t>Mobile Application Development</a:t>
            </a:r>
            <a:endParaRPr b="1" dirty="0" sz="2400" u="sng"/>
          </a:p>
        </p:txBody>
      </p:sp>
      <p:sp>
        <p:nvSpPr>
          <p:cNvPr id="1049037" name="Google Shape;414;p55"/>
          <p:cNvSpPr txBox="1"/>
          <p:nvPr/>
        </p:nvSpPr>
        <p:spPr>
          <a:xfrm>
            <a:off x="241697" y="902143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8" name="TextBox 8"/>
          <p:cNvSpPr txBox="1"/>
          <p:nvPr/>
        </p:nvSpPr>
        <p:spPr>
          <a:xfrm>
            <a:off x="957626" y="1400747"/>
            <a:ext cx="3470275" cy="2308324"/>
          </a:xfrm>
          <a:prstGeom prst="rect"/>
          <a:noFill/>
        </p:spPr>
        <p:txBody>
          <a:bodyPr>
            <a:spAutoFit/>
          </a:bodyPr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CORE JAVA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KOTLIN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S3- ANDROID STUDIO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S4- FIREBASE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S5- VITAL SENSE OF UX/UI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XML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S7- WIRELESS DEVICE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S8– SENSOR</a:t>
            </a:r>
            <a:endParaRPr dirty="0" sz="120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39" name="TextBox 9"/>
          <p:cNvSpPr txBox="1"/>
          <p:nvPr/>
        </p:nvSpPr>
        <p:spPr>
          <a:xfrm>
            <a:off x="4185047" y="1392482"/>
            <a:ext cx="3654425" cy="889154"/>
          </a:xfrm>
          <a:prstGeom prst="rect"/>
          <a:noFill/>
        </p:spPr>
        <p:txBody>
          <a:bodyPr>
            <a:spAutoFit/>
          </a:bodyPr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+mn-lt"/>
                <a:cs typeface="+mn-cs"/>
              </a:rPr>
              <a:t>S9 – </a:t>
            </a:r>
            <a:r>
              <a:rPr dirty="0" sz="1200" lang="en-IN" smtClean="0">
                <a:solidFill>
                  <a:srgbClr val="0B5968"/>
                </a:solidFill>
                <a:latin typeface="+mn-lt"/>
                <a:cs typeface="+mn-cs"/>
              </a:rPr>
              <a:t>CUSTOM IOS DEVELOPMENT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+mn-lt"/>
                <a:cs typeface="+mn-cs"/>
              </a:rPr>
              <a:t>S10 - SWIFT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lang="en-US" smtClean="0">
                <a:solidFill>
                  <a:srgbClr val="0B5968"/>
                </a:solidFill>
                <a:latin typeface="+mn-lt"/>
                <a:cs typeface="+mn-cs"/>
              </a:rPr>
              <a:t>S11 - X-CODE EDIT</a:t>
            </a:r>
            <a:endParaRPr dirty="0" sz="1200" lang="en-US">
              <a:solidFill>
                <a:srgbClr val="0B5968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Google Shape;419;p5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3" name="Google Shape;420;p56"/>
          <p:cNvSpPr/>
          <p:nvPr/>
        </p:nvSpPr>
        <p:spPr>
          <a:xfrm>
            <a:off x="241697" y="24050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4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54741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10: </a:t>
            </a:r>
            <a:r>
              <a:rPr b="1" dirty="0" sz="2400" lang="en-US">
                <a:solidFill>
                  <a:srgbClr val="0B5968"/>
                </a:solidFill>
              </a:rPr>
              <a:t>Mobile Application Development</a:t>
            </a:r>
            <a:endParaRPr b="1" dirty="0" sz="2400" u="sng"/>
          </a:p>
        </p:txBody>
      </p:sp>
      <p:sp>
        <p:nvSpPr>
          <p:cNvPr id="1049045" name="Google Shape;423;p56"/>
          <p:cNvSpPr txBox="1"/>
          <p:nvPr/>
        </p:nvSpPr>
        <p:spPr>
          <a:xfrm>
            <a:off x="241697" y="904675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6" name="TextBox 2"/>
          <p:cNvSpPr txBox="1">
            <a:spLocks noChangeArrowheads="1"/>
          </p:cNvSpPr>
          <p:nvPr/>
        </p:nvSpPr>
        <p:spPr bwMode="auto">
          <a:xfrm>
            <a:off x="726128" y="1321003"/>
            <a:ext cx="10217150" cy="258532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85750" marL="742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CSE310  – PROGRAMMING IN JAVA</a:t>
            </a: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[S1]</a:t>
            </a:r>
            <a:endParaRPr altLang="en-US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CSE224 – </a:t>
            </a: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FUNDAMENTALS OF ANDROID [S2,S3,S6]</a:t>
            </a:r>
            <a:endParaRPr altLang="en-US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CSE225 – </a:t>
            </a: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ANDROID APPS [S4,S5]</a:t>
            </a:r>
            <a:endParaRPr altLang="en-US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CSE226 – </a:t>
            </a: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APP DEPLOYMENT [S3,S8]</a:t>
            </a:r>
            <a:endParaRPr altLang="en-US"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CSE227 – ADVANCED ANDROID APP DEVELOPMENT </a:t>
            </a: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[S3,S4,S7]</a:t>
            </a: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INT305 - COMPUTING PRACTICUM-II [S9,S10,S11]</a:t>
            </a:r>
          </a:p>
          <a:p>
            <a:pPr eaLnBrk="1" hangingPunct="1">
              <a:lnSpc>
                <a:spcPct val="150000"/>
              </a:lnSpc>
            </a:pPr>
            <a:r>
              <a:rPr altLang="en-US"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INT405:COMPUTING PRACTICUM-III [S9,S10,S11]</a:t>
            </a:r>
            <a:endParaRPr altLang="en-US" dirty="0" sz="120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Google Shape;428;p57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50" name="Google Shape;429;p5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51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46985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10</a:t>
            </a:r>
            <a:r>
              <a:rPr b="1" dirty="0" sz="2400" lang="en-US">
                <a:solidFill>
                  <a:srgbClr val="0B5968"/>
                </a:solidFill>
              </a:rPr>
              <a:t>: Mobile Application Development</a:t>
            </a:r>
            <a:endParaRPr b="1" dirty="0" sz="2000" u="sng"/>
          </a:p>
        </p:txBody>
      </p:sp>
      <p:sp>
        <p:nvSpPr>
          <p:cNvPr id="1049052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3" name="Table 6"/>
          <p:cNvGraphicFramePr>
            <a:graphicFrameLocks noGrp="1"/>
          </p:cNvGraphicFramePr>
          <p:nvPr/>
        </p:nvGraphicFramePr>
        <p:xfrm>
          <a:off x="458291" y="1521593"/>
          <a:ext cx="8225036" cy="28098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13723"/>
                <a:gridCol w="4749565"/>
                <a:gridCol w="1861748"/>
              </a:tblGrid>
              <a:tr h="203765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8776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Industry Certification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GIAC Mobile Device Security Analyst (GMOB</a:t>
                      </a:r>
                      <a:r>
                        <a:rPr dirty="0" sz="1200" kern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)[S3]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 Java ME Mobile Application </a:t>
                      </a:r>
                      <a:r>
                        <a:rPr dirty="0" sz="1200" kern="1200" lang="fr-FR" err="1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</a:t>
                      </a:r>
                      <a:r>
                        <a:rPr dirty="0" sz="1200" kern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</a:t>
                      </a:r>
                      <a:r>
                        <a:rPr dirty="0" sz="1200" kern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 Development with Swift </a:t>
                      </a:r>
                      <a:r>
                        <a:rPr dirty="0" sz="1200" kern="1200" lang="en-IN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[S9,S10]</a:t>
                      </a:r>
                      <a:endParaRPr dirty="0" sz="1200" kern="1200" lang="en-IN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MTA </a:t>
                      </a:r>
                      <a:r>
                        <a:rPr dirty="0" sz="1200" kern="1200" lang="en-IN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Developer[S3,S5]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SANS</a:t>
                      </a:r>
                    </a:p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Apple</a:t>
                      </a:r>
                    </a:p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Microsoft</a:t>
                      </a:r>
                      <a:endParaRPr dirty="0" sz="1200" kern="1200" lang="fr-FR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52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kern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MOOCs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ctr" hangingPunct="1" indent="-34290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App </a:t>
                      </a:r>
                      <a:r>
                        <a:rPr dirty="0" sz="1200" kern="1200" lang="en-IN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Development[S3,S4,S11]</a:t>
                      </a:r>
                      <a:endParaRPr dirty="0" sz="1200" kern="1200" lang="en-IN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l" defTabSz="914400" eaLnBrk="1" fontAlgn="ctr" hangingPunct="1" indent="-34290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</a:t>
                      </a:r>
                      <a:r>
                        <a:rPr dirty="0" sz="1200" kern="1200" lang="en-IN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developers</a:t>
                      </a:r>
                      <a:r>
                        <a:rPr dirty="0" sz="1200" kern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[S1,S3,S4]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Développer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52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Competitions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ctr" hangingPunct="1" indent="-34290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dirty="0" sz="1200" kern="1200" lang="en-IN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PMO Mobile App </a:t>
                      </a:r>
                      <a:r>
                        <a:rPr dirty="0" sz="1200" kern="1200" lang="en-IN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Contest[S1-S11]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indent="-342900" marL="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Govt. of India (www.mygov.in)</a:t>
                      </a:r>
                      <a:endParaRPr b="0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/>
          <a:solidFill>
            <a:srgbClr val="0B5968"/>
          </a:solidFill>
          <a:ln>
            <a:noFill/>
          </a:ln>
        </p:spPr>
        <p:txBody>
          <a:bodyPr anchor="ctr" anchorCtr="0" bIns="81000" lIns="68575" rIns="68575" spcFirstLastPara="1" tIns="81000" wrap="square">
            <a:spAutoFit/>
          </a:bodyPr>
          <a:p>
            <a:pPr lvl="0">
              <a:buClr>
                <a:schemeClr val="lt1"/>
              </a:buClr>
              <a:buSzPts val="3000"/>
            </a:pPr>
            <a:r>
              <a:rPr b="1" dirty="0" sz="2400" lang="en" smtClean="0">
                <a:solidFill>
                  <a:schemeClr val="tx1"/>
                </a:solidFill>
              </a:rPr>
              <a:t>Cohort 11: </a:t>
            </a:r>
            <a:r>
              <a:rPr b="1" dirty="0" sz="2400" lang="en-US">
                <a:solidFill>
                  <a:schemeClr val="tx1"/>
                </a:solidFill>
              </a:rPr>
              <a:t>Government jobs/Higher </a:t>
            </a:r>
            <a:r>
              <a:rPr b="1" dirty="0" sz="2400" lang="en-US" smtClean="0">
                <a:solidFill>
                  <a:schemeClr val="tx1"/>
                </a:solidFill>
              </a:rPr>
              <a:t>studies</a:t>
            </a:r>
            <a:endParaRPr dirty="0" sz="2400">
              <a:solidFill>
                <a:schemeClr val="tx1"/>
              </a:solidFill>
            </a:endParaRPr>
          </a:p>
        </p:txBody>
      </p:sp>
      <p:sp>
        <p:nvSpPr>
          <p:cNvPr id="1049056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rmAutofit/>
          </a:bodyPr>
          <a:p>
            <a:pPr algn="l" indent="-431800" lvl="0" marL="431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Companies </a:t>
            </a:r>
            <a:endParaRPr b="1" dirty="0" sz="240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Required</a:t>
            </a:r>
            <a:endParaRPr b="1" dirty="0" sz="2400" u="sng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Internal</a:t>
            </a:r>
            <a:endParaRPr dirty="0"/>
          </a:p>
          <a:p>
            <a:pPr algn="l" indent="-4318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dirty="0" sz="2400" lang="en"/>
              <a:t>Skills Sources – External </a:t>
            </a:r>
            <a:endParaRPr b="1" dirty="0" sz="2400" u="sng"/>
          </a:p>
          <a:p>
            <a:pPr algn="l" indent="-330200" lvl="0" marL="431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9057" name="Google Shape;174;p33"/>
          <p:cNvSpPr txBox="1">
            <a:spLocks noGrp="1"/>
          </p:cNvSpPr>
          <p:nvPr>
            <p:ph type="sldNum" idx="12"/>
          </p:nvPr>
        </p:nvSpPr>
        <p:spPr>
          <a:prstGeom prst="rect"/>
          <a:solidFill>
            <a:srgbClr val="262626"/>
          </a:solidFill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</a:p>
        </p:txBody>
      </p:sp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Google Shape;385;p5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61" name="Google Shape;386;p54"/>
          <p:cNvSpPr/>
          <p:nvPr/>
        </p:nvSpPr>
        <p:spPr>
          <a:xfrm>
            <a:off x="241697" y="258367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lvl="0">
              <a:buSzPts val="1400"/>
            </a:pPr>
            <a:endParaRPr dirty="0" sz="1100" lang="nn-NO"/>
          </a:p>
        </p:txBody>
      </p:sp>
      <p:sp>
        <p:nvSpPr>
          <p:cNvPr id="1049062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dirty="0" sz="3000" lang="en">
                <a:solidFill>
                  <a:srgbClr val="0B5968"/>
                </a:solidFill>
              </a:rPr>
              <a:t>Cohort </a:t>
            </a:r>
            <a:r>
              <a:rPr dirty="0" lang="en">
                <a:solidFill>
                  <a:srgbClr val="0B5968"/>
                </a:solidFill>
              </a:rPr>
              <a:t>5</a:t>
            </a:r>
            <a:r>
              <a:rPr dirty="0" sz="3000" lang="en">
                <a:solidFill>
                  <a:srgbClr val="0B5968"/>
                </a:solidFill>
              </a:rPr>
              <a:t>: </a:t>
            </a:r>
            <a:r>
              <a:rPr b="1" dirty="0" sz="3000" lang="en">
                <a:solidFill>
                  <a:srgbClr val="0B5968"/>
                </a:solidFill>
              </a:rPr>
              <a:t>Software Engineer/ Software Developer</a:t>
            </a:r>
            <a:endParaRPr b="1" dirty="0" sz="3000">
              <a:solidFill>
                <a:srgbClr val="0B5968"/>
              </a:solidFill>
            </a:endParaRPr>
          </a:p>
        </p:txBody>
      </p:sp>
      <p:sp>
        <p:nvSpPr>
          <p:cNvPr id="1049063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64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5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6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7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8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9" name="Google Shape;181;p34"/>
          <p:cNvSpPr txBox="1"/>
          <p:nvPr/>
        </p:nvSpPr>
        <p:spPr>
          <a:xfrm>
            <a:off x="241697" y="240505"/>
            <a:ext cx="8660606" cy="43452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r>
              <a:rPr b="1" dirty="0" sz="2400" lang="en-US" smtClean="0">
                <a:solidFill>
                  <a:srgbClr val="0B5968"/>
                </a:solidFill>
              </a:rPr>
              <a:t>Cohort 11: </a:t>
            </a:r>
            <a:r>
              <a:rPr b="1" dirty="0" sz="2400" lang="en-US">
                <a:solidFill>
                  <a:srgbClr val="0B5968"/>
                </a:solidFill>
              </a:rPr>
              <a:t>Government jobs/Higher studies</a:t>
            </a:r>
            <a:r>
              <a:rPr b="1" dirty="0" sz="2400" lang="en-US" smtClean="0">
                <a:solidFill>
                  <a:srgbClr val="0B5968"/>
                </a:solidFill>
              </a:rPr>
              <a:t/>
            </a:r>
            <a:br>
              <a:rPr b="1" dirty="0" sz="2400" lang="en-US" smtClean="0">
                <a:solidFill>
                  <a:srgbClr val="0B5968"/>
                </a:solidFill>
              </a:rPr>
            </a:br>
            <a:endParaRPr b="1" dirty="0" sz="2400" lang="en-US" u="sng"/>
          </a:p>
        </p:txBody>
      </p:sp>
      <p:sp>
        <p:nvSpPr>
          <p:cNvPr id="1049070" name="TextBox 59"/>
          <p:cNvSpPr txBox="1"/>
          <p:nvPr/>
        </p:nvSpPr>
        <p:spPr>
          <a:xfrm>
            <a:off x="669748" y="1566836"/>
            <a:ext cx="2267078" cy="2246769"/>
          </a:xfrm>
          <a:prstGeom prst="rect"/>
          <a:noFill/>
        </p:spPr>
        <p:txBody>
          <a:bodyPr wrap="square">
            <a:spAutoFit/>
          </a:bodyPr>
          <a:p>
            <a:r>
              <a:rPr b="1" dirty="0" lang="en-US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b="1" dirty="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BSNL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BHEL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Electronics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NMDC Ltd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Petroleum</a:t>
            </a:r>
            <a:r>
              <a:rPr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dirty="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b="1" dirty="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IOCL	</a:t>
            </a:r>
          </a:p>
          <a:p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2097261" name="Picture 2" descr="Image result for iocl 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145192" y="2520871"/>
            <a:ext cx="1275500" cy="480065"/>
          </a:xfrm>
          <a:prstGeom prst="rect"/>
          <a:noFill/>
        </p:spPr>
      </p:pic>
      <p:pic>
        <p:nvPicPr>
          <p:cNvPr id="2097262" name="Picture 62" descr="PRL Logo | Physical Research Laboratory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9830278" y="2158460"/>
            <a:ext cx="569165" cy="571812"/>
          </a:xfrm>
          <a:prstGeom prst="rect"/>
          <a:noFill/>
        </p:spPr>
      </p:pic>
      <p:pic>
        <p:nvPicPr>
          <p:cNvPr id="2097263" name="Picture 63" descr="Defence Research and Development Organisation - Wikipe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9830278" y="3645910"/>
            <a:ext cx="571813" cy="571813"/>
          </a:xfrm>
          <a:prstGeom prst="rect"/>
          <a:noFill/>
        </p:spPr>
      </p:pic>
      <p:pic>
        <p:nvPicPr>
          <p:cNvPr id="2097264" name="Picture 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307264" y="3559849"/>
            <a:ext cx="635912" cy="614848"/>
          </a:xfrm>
          <a:prstGeom prst="rect"/>
          <a:noFill/>
        </p:spPr>
      </p:pic>
      <p:pic>
        <p:nvPicPr>
          <p:cNvPr id="2097265" name="Picture 12" descr="Bharat Sanchar Nigam Limited - Wikipe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7503985" y="1584525"/>
            <a:ext cx="557914" cy="571813"/>
          </a:xfrm>
          <a:prstGeom prst="rect"/>
          <a:noFill/>
        </p:spPr>
      </p:pic>
      <p:pic>
        <p:nvPicPr>
          <p:cNvPr id="2097266" name="Picture 14" descr="Bharat Petroleum Logo and symbol, meaning, history, 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6186782" y="2474998"/>
            <a:ext cx="838658" cy="571812"/>
          </a:xfrm>
          <a:prstGeom prst="rect"/>
          <a:noFill/>
        </p:spPr>
      </p:pic>
      <p:pic>
        <p:nvPicPr>
          <p:cNvPr id="2097267" name="Picture 16" descr="ONGC Logo - en - ongcindia.co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5180283" y="2239887"/>
            <a:ext cx="449415" cy="449415"/>
          </a:xfrm>
          <a:prstGeom prst="rect"/>
          <a:noFill/>
        </p:spPr>
      </p:pic>
      <p:pic>
        <p:nvPicPr>
          <p:cNvPr id="2097268" name="Picture 18" descr="Download Bharat Electronics Logo in SVG Vector or PNG File Format - Logo .win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4784988" y="1426758"/>
            <a:ext cx="1146448" cy="764299"/>
          </a:xfrm>
          <a:prstGeom prst="rect"/>
          <a:noFill/>
        </p:spPr>
      </p:pic>
      <p:pic>
        <p:nvPicPr>
          <p:cNvPr id="2097269" name="Picture 20" descr="Download Bharat Heavy Electricals Limited (BHEL) Logo in SVG Vector or PNG  File Format - Logo.win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/>
          <a:stretch>
            <a:fillRect/>
          </a:stretch>
        </p:blipFill>
        <p:spPr bwMode="auto">
          <a:xfrm>
            <a:off x="4933084" y="2897023"/>
            <a:ext cx="912104" cy="608069"/>
          </a:xfrm>
          <a:prstGeom prst="rect"/>
          <a:noFill/>
        </p:spPr>
      </p:pic>
      <p:pic>
        <p:nvPicPr>
          <p:cNvPr id="2097270" name="Picture 22" descr="Hindustan Aeronautics Limited - Wikipe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0"/>
          <a:srcRect/>
          <a:stretch>
            <a:fillRect/>
          </a:stretch>
        </p:blipFill>
        <p:spPr bwMode="auto">
          <a:xfrm>
            <a:off x="5005275" y="3746070"/>
            <a:ext cx="929585" cy="382679"/>
          </a:xfrm>
          <a:prstGeom prst="rect"/>
          <a:noFill/>
        </p:spPr>
      </p:pic>
      <p:pic>
        <p:nvPicPr>
          <p:cNvPr id="2097271" name="Picture 2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1"/>
          <a:srcRect/>
          <a:stretch>
            <a:fillRect/>
          </a:stretch>
        </p:blipFill>
        <p:spPr bwMode="auto">
          <a:xfrm>
            <a:off x="6275765" y="1533137"/>
            <a:ext cx="660692" cy="674590"/>
          </a:xfrm>
          <a:prstGeom prst="rect"/>
          <a:noFill/>
        </p:spPr>
      </p:pic>
      <p:pic>
        <p:nvPicPr>
          <p:cNvPr id="2097272" name="Picture 28" descr="Powergrid Logo PNG Vectors Free Downloa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2"/>
          <a:srcRect/>
          <a:stretch>
            <a:fillRect/>
          </a:stretch>
        </p:blipFill>
        <p:spPr bwMode="auto">
          <a:xfrm>
            <a:off x="7519582" y="3476622"/>
            <a:ext cx="515180" cy="652127"/>
          </a:xfrm>
          <a:prstGeom prst="rect"/>
          <a:noFill/>
        </p:spPr>
      </p:pic>
      <p:pic>
        <p:nvPicPr>
          <p:cNvPr id="2097273" name="Picture 30" descr="National Mineral Development Corporation - Wikipe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3"/>
          <a:srcRect/>
          <a:stretch>
            <a:fillRect/>
          </a:stretch>
        </p:blipFill>
        <p:spPr bwMode="auto">
          <a:xfrm>
            <a:off x="9836134" y="4938103"/>
            <a:ext cx="666825" cy="749898"/>
          </a:xfrm>
          <a:prstGeom prst="rect"/>
          <a:noFill/>
        </p:spPr>
      </p:pic>
      <p:sp>
        <p:nvSpPr>
          <p:cNvPr id="1049071" name="TextBox 1"/>
          <p:cNvSpPr txBox="1"/>
          <p:nvPr/>
        </p:nvSpPr>
        <p:spPr>
          <a:xfrm>
            <a:off x="2709862" y="1545608"/>
            <a:ext cx="1758430" cy="181588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BARC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DRDO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ISRO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Research Laboratory</a:t>
            </a:r>
            <a:endParaRPr dirty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Google Shape;410;p5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6" name="Google Shape;411;p55"/>
          <p:cNvSpPr/>
          <p:nvPr/>
        </p:nvSpPr>
        <p:spPr>
          <a:xfrm>
            <a:off x="241697" y="22735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7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800" lang="en-US">
                <a:solidFill>
                  <a:srgbClr val="0B5968"/>
                </a:solidFill>
              </a:rPr>
              <a:t>Cohort </a:t>
            </a:r>
            <a:r>
              <a:rPr b="1" dirty="0" sz="2800" lang="en-US" smtClean="0">
                <a:solidFill>
                  <a:srgbClr val="0B5968"/>
                </a:solidFill>
              </a:rPr>
              <a:t>11: </a:t>
            </a:r>
            <a:r>
              <a:rPr b="1" dirty="0" sz="2800" lang="en-US">
                <a:solidFill>
                  <a:srgbClr val="0B5968"/>
                </a:solidFill>
              </a:rPr>
              <a:t>Government jobs/Higher studies</a:t>
            </a:r>
            <a:endParaRPr b="1" dirty="0" sz="2800" u="sng"/>
          </a:p>
        </p:txBody>
      </p:sp>
      <p:sp>
        <p:nvSpPr>
          <p:cNvPr id="1049078" name="Google Shape;414;p55"/>
          <p:cNvSpPr txBox="1"/>
          <p:nvPr/>
        </p:nvSpPr>
        <p:spPr>
          <a:xfrm>
            <a:off x="241697" y="899925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9" name="TextBox 7"/>
          <p:cNvSpPr txBox="1"/>
          <p:nvPr/>
        </p:nvSpPr>
        <p:spPr>
          <a:xfrm>
            <a:off x="877687" y="1387138"/>
            <a:ext cx="4218141" cy="3616375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DATA STRUCTURES &amp; ALGORITHM DESIGN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PROBLEM SOLVING SKILLS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PROGRAMMING SKILLS IN C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COMPUTER ORGANIZATION &amp; ARCHITECTURE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OPERATING SYSTEMS FUNDAMENTALS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COMPUTER NETWORKS FUNDAMENTALS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DATABASE MANAGEMENT SYSTEMS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THEORY OF COMPUTATION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GENERAL APTITUDE</a:t>
            </a:r>
          </a:p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– DISCRETE MATHEMATICS AND IT’S APPLICATIONS</a:t>
            </a:r>
          </a:p>
          <a:p>
            <a:pPr indent="-342900" marL="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dirty="0" sz="1200" lang="en-US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Google Shape;419;p5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3" name="Google Shape;420;p56"/>
          <p:cNvSpPr/>
          <p:nvPr/>
        </p:nvSpPr>
        <p:spPr>
          <a:xfrm>
            <a:off x="241697" y="24050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4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6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800" lang="en-US">
                <a:solidFill>
                  <a:srgbClr val="0B5968"/>
                </a:solidFill>
              </a:rPr>
              <a:t>Cohort </a:t>
            </a:r>
            <a:r>
              <a:rPr b="1" dirty="0" sz="2800" lang="en-US" smtClean="0">
                <a:solidFill>
                  <a:srgbClr val="0B5968"/>
                </a:solidFill>
              </a:rPr>
              <a:t>11: </a:t>
            </a:r>
            <a:r>
              <a:rPr b="1" dirty="0" sz="2800" lang="en-US">
                <a:solidFill>
                  <a:srgbClr val="0B5968"/>
                </a:solidFill>
              </a:rPr>
              <a:t>Government jobs/Higher studies</a:t>
            </a:r>
            <a:endParaRPr b="1" dirty="0" sz="3000" u="sng"/>
          </a:p>
        </p:txBody>
      </p:sp>
      <p:sp>
        <p:nvSpPr>
          <p:cNvPr id="1049085" name="Google Shape;423;p56"/>
          <p:cNvSpPr txBox="1"/>
          <p:nvPr/>
        </p:nvSpPr>
        <p:spPr>
          <a:xfrm>
            <a:off x="241697" y="97187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6" name="TextBox 6"/>
          <p:cNvSpPr txBox="1"/>
          <p:nvPr/>
        </p:nvSpPr>
        <p:spPr>
          <a:xfrm>
            <a:off x="948498" y="1397359"/>
            <a:ext cx="10217787" cy="3277820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CSE408 – DESIGN AND ANALYSIS OF ALGORITHMS [S1]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CSE205 – DATA STRUCTURES AND ALGORITHMS [S1]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CSE101 – COMPUTER PROGRAMMING [S3]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CSE211 – COMPUTER ORGANIZATION AND DESIGN [S4]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CSE316 – OPERATING SYSTEMS [S5]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INT306 – DATABASE MANAGEMENT SYSTEMS [S7]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 – COMPUTER NETWORKS [S6]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CSE322 – FORMAL LANGUAGES AND AUTOMATION THEORY [S8]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MTH401 – DISCRETE MATHEMATICS [S10]</a:t>
            </a:r>
          </a:p>
          <a:p>
            <a:pPr algn="l"/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CSE333  – COMBINATORIAL STUDIES-I [S9, S10]</a:t>
            </a: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CSE334 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 [S1, S2, S3, S5, S8]</a:t>
            </a: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dirty="0" sz="1200" lang="en-IN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CSE335</a:t>
            </a: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STUDIES-III [S4, S6, S7]</a:t>
            </a:r>
            <a:r>
              <a:rPr dirty="0" sz="1200" lang="en-US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dirty="0" sz="1200" lang="en-US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9" name="Google Shape;428;p57"/>
          <p:cNvSpPr/>
          <p:nvPr/>
        </p:nvSpPr>
        <p:spPr>
          <a:xfrm>
            <a:off x="-6096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0" name="Google Shape;429;p5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1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5193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</a:t>
            </a:r>
            <a:r>
              <a:rPr b="1" dirty="0" sz="2400" lang="en-US" smtClean="0">
                <a:solidFill>
                  <a:srgbClr val="0B5968"/>
                </a:solidFill>
              </a:rPr>
              <a:t>11: </a:t>
            </a:r>
            <a:r>
              <a:rPr b="1" dirty="0" sz="2400" lang="en-US">
                <a:solidFill>
                  <a:srgbClr val="0B5968"/>
                </a:solidFill>
              </a:rPr>
              <a:t>Government jobs/Higher studies</a:t>
            </a:r>
            <a:endParaRPr b="1" dirty="0" sz="2000" u="sng"/>
          </a:p>
        </p:txBody>
      </p:sp>
      <p:sp>
        <p:nvSpPr>
          <p:cNvPr id="1049092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4" name="Table 7"/>
          <p:cNvGraphicFramePr>
            <a:graphicFrameLocks noGrp="1"/>
          </p:cNvGraphicFramePr>
          <p:nvPr/>
        </p:nvGraphicFramePr>
        <p:xfrm>
          <a:off x="672705" y="1528428"/>
          <a:ext cx="7723150" cy="2606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07800"/>
                <a:gridCol w="4206417"/>
                <a:gridCol w="2508933"/>
              </a:tblGrid>
              <a:tr h="237658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4433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“Compiler Design, IIT </a:t>
                      </a:r>
                      <a:r>
                        <a:rPr dirty="0" sz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KGP“[S8]</a:t>
                      </a:r>
                      <a:endParaRPr dirty="0" sz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"Discrete </a:t>
                      </a:r>
                      <a:r>
                        <a:rPr dirty="0" sz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Mathematics“[S10] </a:t>
                      </a:r>
                      <a:endParaRPr dirty="0" sz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 indent="-342900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 GATE </a:t>
                      </a:r>
                      <a:r>
                        <a:rPr dirty="0" sz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Portal[S1-S10]</a:t>
                      </a:r>
                      <a:endParaRPr b="0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NPTEL https://nptel.ac.in/courses/106105190</a:t>
                      </a:r>
                      <a:b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NPTEL</a:t>
                      </a:r>
                      <a:b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dirty="0" sz="1200" lang="fr-FR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NPTEL https://gate.nptel.ac.in/aboutus.html</a:t>
                      </a:r>
                      <a:endParaRPr b="0" dirty="0" sz="1200" i="0" lang="fr-FR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949"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Competitive Exam</a:t>
                      </a:r>
                      <a:endParaRPr b="1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ctr" hangingPunct="1" indent="-342900" latinLnBrk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dirty="0" sz="1200" kern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Graduate Aptitude Test in Engineering (GATE) </a:t>
                      </a:r>
                      <a:r>
                        <a:rPr dirty="0" sz="1200" kern="1200" lang="en-US" strike="noStrike" u="none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[S1-S10]</a:t>
                      </a:r>
                      <a:endParaRPr dirty="0" sz="1200" kern="120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 mar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1200" lang="en-US" strike="noStrike" u="non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http://gate.iitd.ac.in/</a:t>
                      </a:r>
                      <a:endParaRPr b="0" dirty="0" sz="1200" i="0" lang="en-US" strike="noStrike" u="non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385;p54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71" name="Google Shape;386;p54"/>
          <p:cNvSpPr/>
          <p:nvPr/>
        </p:nvSpPr>
        <p:spPr>
          <a:xfrm>
            <a:off x="241697" y="266060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lvl="0">
              <a:buSzPts val="1400"/>
            </a:pPr>
            <a:endParaRPr dirty="0" sz="1100" lang="nn-NO"/>
          </a:p>
        </p:txBody>
      </p:sp>
      <p:sp>
        <p:nvSpPr>
          <p:cNvPr id="1048672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dirty="0" lang="en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b="1" cap="none" dirty="0" sz="1400" i="0" lang="en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fontAlgn="ctr"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73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4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b="1" cap="none" dirty="0" sz="24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55" name="Google Shape;390;p54" descr="Microsoft Unveils Redesigned Windows Logo : The Two-Way : NP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6336936" y="1249081"/>
            <a:ext cx="598148" cy="548220"/>
          </a:xfrm>
          <a:prstGeom prst="rect"/>
          <a:noFill/>
          <a:ln>
            <a:noFill/>
          </a:ln>
        </p:spPr>
      </p:pic>
      <p:pic>
        <p:nvPicPr>
          <p:cNvPr id="2097156" name="Google Shape;391;p54" descr="Flipkart Logo and symbol, meaning, history, 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183143" y="4143644"/>
            <a:ext cx="1056365" cy="569356"/>
          </a:xfrm>
          <a:prstGeom prst="rect"/>
          <a:noFill/>
          <a:ln>
            <a:noFill/>
          </a:ln>
        </p:spPr>
      </p:pic>
      <p:pic>
        <p:nvPicPr>
          <p:cNvPr id="2097157" name="Google Shape;392;p54" descr="Adobe Logo and symbol, meaning, history, PNG, bran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6016228" y="1757645"/>
            <a:ext cx="1268014" cy="691930"/>
          </a:xfrm>
          <a:prstGeom prst="rect"/>
          <a:noFill/>
          <a:ln>
            <a:noFill/>
          </a:ln>
        </p:spPr>
      </p:pic>
      <p:sp>
        <p:nvSpPr>
          <p:cNvPr id="1048674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5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6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7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8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8" name="Google Shape;398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4301324" y="4246620"/>
            <a:ext cx="1393260" cy="466380"/>
          </a:xfrm>
          <a:prstGeom prst="rect"/>
          <a:noFill/>
          <a:ln>
            <a:noFill/>
          </a:ln>
        </p:spPr>
      </p:pic>
      <p:pic>
        <p:nvPicPr>
          <p:cNvPr id="2097159" name="Google Shape;399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6081712" y="3100900"/>
            <a:ext cx="1148043" cy="351822"/>
          </a:xfrm>
          <a:prstGeom prst="rect"/>
          <a:noFill/>
          <a:ln>
            <a:noFill/>
          </a:ln>
        </p:spPr>
      </p:pic>
      <p:pic>
        <p:nvPicPr>
          <p:cNvPr id="2097160" name="Google Shape;400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6">
            <a:alphaModFix/>
          </a:blip>
          <a:srcRect/>
          <a:stretch>
            <a:fillRect/>
          </a:stretch>
        </p:blipFill>
        <p:spPr>
          <a:xfrm>
            <a:off x="6117884" y="2585363"/>
            <a:ext cx="1111870" cy="321469"/>
          </a:xfrm>
          <a:prstGeom prst="rect"/>
          <a:noFill/>
          <a:ln>
            <a:noFill/>
          </a:ln>
        </p:spPr>
      </p:pic>
      <p:pic>
        <p:nvPicPr>
          <p:cNvPr id="2097161" name="Google Shape;401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7">
            <a:alphaModFix/>
          </a:blip>
          <a:srcRect/>
          <a:stretch>
            <a:fillRect/>
          </a:stretch>
        </p:blipFill>
        <p:spPr>
          <a:xfrm>
            <a:off x="6081712" y="3752813"/>
            <a:ext cx="1202530" cy="272234"/>
          </a:xfrm>
          <a:prstGeom prst="rect"/>
          <a:noFill/>
          <a:ln>
            <a:noFill/>
          </a:ln>
        </p:spPr>
      </p:pic>
      <p:pic>
        <p:nvPicPr>
          <p:cNvPr id="2097162" name="Google Shape;402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8">
            <a:alphaModFix/>
          </a:blip>
          <a:srcRect/>
          <a:stretch>
            <a:fillRect/>
          </a:stretch>
        </p:blipFill>
        <p:spPr>
          <a:xfrm>
            <a:off x="7621474" y="3095974"/>
            <a:ext cx="707231" cy="792956"/>
          </a:xfrm>
          <a:prstGeom prst="rect"/>
          <a:noFill/>
          <a:ln>
            <a:noFill/>
          </a:ln>
        </p:spPr>
      </p:pic>
      <p:pic>
        <p:nvPicPr>
          <p:cNvPr id="2097163" name="Google Shape;403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9">
            <a:alphaModFix/>
          </a:blip>
          <a:srcRect/>
          <a:stretch>
            <a:fillRect/>
          </a:stretch>
        </p:blipFill>
        <p:spPr>
          <a:xfrm>
            <a:off x="7471503" y="2274094"/>
            <a:ext cx="1020770" cy="600075"/>
          </a:xfrm>
          <a:prstGeom prst="rect"/>
          <a:noFill/>
          <a:ln>
            <a:noFill/>
          </a:ln>
        </p:spPr>
      </p:pic>
      <p:pic>
        <p:nvPicPr>
          <p:cNvPr id="2097164" name="Google Shape;404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0">
            <a:alphaModFix/>
          </a:blip>
          <a:srcRect/>
          <a:stretch>
            <a:fillRect/>
          </a:stretch>
        </p:blipFill>
        <p:spPr>
          <a:xfrm>
            <a:off x="7619404" y="4037410"/>
            <a:ext cx="689372" cy="760810"/>
          </a:xfrm>
          <a:prstGeom prst="rect"/>
          <a:noFill/>
          <a:ln>
            <a:noFill/>
          </a:ln>
        </p:spPr>
      </p:pic>
      <p:pic>
        <p:nvPicPr>
          <p:cNvPr id="2097165" name="Google Shape;405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1">
            <a:alphaModFix/>
          </a:blip>
          <a:srcRect/>
          <a:stretch>
            <a:fillRect/>
          </a:stretch>
        </p:blipFill>
        <p:spPr>
          <a:xfrm>
            <a:off x="7504068" y="1704289"/>
            <a:ext cx="884664" cy="310614"/>
          </a:xfrm>
          <a:prstGeom prst="rect"/>
          <a:noFill/>
          <a:ln>
            <a:noFill/>
          </a:ln>
        </p:spPr>
      </p:pic>
      <p:sp>
        <p:nvSpPr>
          <p:cNvPr id="1048679" name="Google Shape;181;p34"/>
          <p:cNvSpPr txBox="1"/>
          <p:nvPr/>
        </p:nvSpPr>
        <p:spPr>
          <a:xfrm>
            <a:off x="230981" y="253092"/>
            <a:ext cx="8660606" cy="46493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>Cohort 1: Software Development (Product Based)</a:t>
            </a:r>
            <a:endParaRPr b="1" dirty="0" sz="2400" lang="en-US" u="sng"/>
          </a:p>
        </p:txBody>
      </p:sp>
      <p:sp>
        <p:nvSpPr>
          <p:cNvPr id="1048680" name="TextBox 2"/>
          <p:cNvSpPr txBox="1"/>
          <p:nvPr/>
        </p:nvSpPr>
        <p:spPr>
          <a:xfrm>
            <a:off x="425319" y="1327215"/>
            <a:ext cx="2046474" cy="954107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nn-NO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dirty="0" lang="nn-NO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dirty="0" sz="1100" lang="nn-NO"/>
          </a:p>
          <a:p>
            <a:pPr indent="-215900" lvl="0" marL="21590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nn-N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dirty="0" sz="1100" lang="nn-NO"/>
          </a:p>
          <a:p>
            <a:pPr indent="-215900" lvl="0" marL="21590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nn-N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dirty="0" sz="1100" lang="nn-NO"/>
          </a:p>
          <a:p>
            <a:endParaRPr dirty="0" lang="en-US"/>
          </a:p>
        </p:txBody>
      </p:sp>
      <p:sp>
        <p:nvSpPr>
          <p:cNvPr id="1048681" name="TextBox 3"/>
          <p:cNvSpPr txBox="1"/>
          <p:nvPr/>
        </p:nvSpPr>
        <p:spPr>
          <a:xfrm>
            <a:off x="485321" y="2191068"/>
            <a:ext cx="1503618" cy="2462213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dirty="0" lang="en-US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dirty="0" lang="en-US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b="1"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>
              <a:buClr>
                <a:schemeClr val="dk1"/>
              </a:buClr>
              <a:buSzPts val="1400"/>
            </a:pPr>
            <a:endParaRPr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 sz="1100" lang="en-US"/>
          </a:p>
        </p:txBody>
      </p:sp>
      <p:sp>
        <p:nvSpPr>
          <p:cNvPr id="1048682" name="TextBox 4"/>
          <p:cNvSpPr txBox="1"/>
          <p:nvPr/>
        </p:nvSpPr>
        <p:spPr>
          <a:xfrm>
            <a:off x="2222853" y="2759413"/>
            <a:ext cx="1774239" cy="1169551"/>
          </a:xfrm>
          <a:prstGeom prst="rect"/>
          <a:noFill/>
        </p:spPr>
        <p:txBody>
          <a:bodyPr rtlCol="0" wrap="square">
            <a:spAutoFit/>
          </a:bodyPr>
          <a:p>
            <a:pPr lvl="0">
              <a:buSzPts val="1400"/>
            </a:pPr>
            <a:r>
              <a:rPr b="1" dirty="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b="1" dirty="0" lang="en-US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dirty="0" sz="1100" lang="en-US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dirty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b="1" dirty="0" lang="en-US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66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4421140" y="1273285"/>
            <a:ext cx="1066378" cy="581473"/>
          </a:xfrm>
          <a:prstGeom prst="rect"/>
        </p:spPr>
      </p:pic>
      <p:pic>
        <p:nvPicPr>
          <p:cNvPr id="2097167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4303139" y="3494533"/>
            <a:ext cx="1184379" cy="562000"/>
          </a:xfrm>
          <a:prstGeom prst="rect"/>
        </p:spPr>
      </p:pic>
      <p:pic>
        <p:nvPicPr>
          <p:cNvPr id="2097168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>
            <a:off x="4323939" y="2782579"/>
            <a:ext cx="1335688" cy="498406"/>
          </a:xfrm>
          <a:prstGeom prst="rect"/>
        </p:spPr>
      </p:pic>
      <p:pic>
        <p:nvPicPr>
          <p:cNvPr id="2097169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5"/>
          <a:stretch>
            <a:fillRect/>
          </a:stretch>
        </p:blipFill>
        <p:spPr>
          <a:xfrm>
            <a:off x="4301324" y="2044845"/>
            <a:ext cx="1288518" cy="491511"/>
          </a:xfrm>
          <a:prstGeom prst="rect"/>
        </p:spPr>
      </p:pic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5" name="Google Shape;557;p69"/>
          <p:cNvGraphicFramePr>
            <a:graphicFrameLocks/>
          </p:cNvGraphicFramePr>
          <p:nvPr/>
        </p:nvGraphicFramePr>
        <p:xfrm>
          <a:off x="319450" y="357550"/>
          <a:ext cx="8574350" cy="4206060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/>
                <a:gridCol w="2611075"/>
                <a:gridCol w="1028450"/>
                <a:gridCol w="998800"/>
                <a:gridCol w="959225"/>
                <a:gridCol w="1216375"/>
              </a:tblGrid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Secure Computation: Part 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"/>
                        </a:rPr>
                        <a:t>https://nptel.ac.in/courses/106108229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KD01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Security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2"/>
                        </a:rPr>
                        <a:t>https://nptel.ac.in/courses/106105194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KD02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Social Networks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https://onlinecourses.nptel.ac.in/noc23_cs19/preview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 Architectures And Programming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lang="en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https://onlinecourses.nptel.ac.in/noc23_cs61/preview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Foundations of Cyber Physical Systems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https://onlinecourses.nptel.ac.in/noc23_cs62/preview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6" name="Google Shape;562;p70"/>
          <p:cNvGraphicFramePr>
            <a:graphicFrameLocks/>
          </p:cNvGraphicFramePr>
          <p:nvPr/>
        </p:nvGraphicFramePr>
        <p:xfrm>
          <a:off x="284825" y="193638"/>
          <a:ext cx="8574350" cy="4788228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/>
                <a:gridCol w="2611075"/>
                <a:gridCol w="1028450"/>
                <a:gridCol w="998800"/>
                <a:gridCol w="959225"/>
                <a:gridCol w="1216375"/>
              </a:tblGrid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Compiler Design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"/>
                        </a:rPr>
                        <a:t>https://nptel.ac.in/courses/106105190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Affective Computing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2"/>
                        </a:rPr>
                        <a:t>https://onlinecourses.nptel.ac.in/noc23_cs36/preview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 Oriented System Development using UML, Java and Patterns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https://onlinecourses.nptel.ac.in/noc23_cs46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KD06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 and Security in Online Social Media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https://onlinecourses.nptel.ac.in/noc23_cs13/preview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KD07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Reinforcement Learning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https://nptel.ac.in/courses/106106143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KD08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5" name="Google Shape;567;p71"/>
          <p:cNvSpPr txBox="1">
            <a:spLocks noGrp="1"/>
          </p:cNvSpPr>
          <p:nvPr>
            <p:ph type="title"/>
          </p:nvPr>
        </p:nvSpPr>
        <p:spPr>
          <a:xfrm>
            <a:off x="0" y="-178049"/>
            <a:ext cx="3228900" cy="5041200"/>
          </a:xfrm>
          <a:prstGeom prst="rect"/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anchor="ctr" anchorCtr="0" bIns="0" lIns="297000" rIns="297000" spcFirstLastPara="1" tIns="0" wrap="square">
            <a:noAutofit/>
          </a:bodyPr>
          <a:p>
            <a:pPr algn="r" indent="0" lvl="0" mar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/>
              <a:t>ThankYou</a:t>
            </a:r>
          </a:p>
        </p:txBody>
      </p:sp>
      <p:sp>
        <p:nvSpPr>
          <p:cNvPr id="1049106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36" cy="4488656"/>
          </a:xfrm>
          <a:prstGeom prst="rect"/>
          <a:noFill/>
          <a:ln>
            <a:noFill/>
          </a:ln>
        </p:spPr>
        <p:txBody>
          <a:bodyPr anchor="ctr" anchorCtr="0" bIns="81000" lIns="81000" rIns="81000" spcFirstLastPara="1" tIns="81000" wrap="square">
            <a:normAutofit/>
          </a:bodyPr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sz="5400" lang="en"/>
              <a:t>Any Queries?</a:t>
            </a:r>
            <a:endParaRPr sz="5400"/>
          </a:p>
          <a:p>
            <a:pPr algn="l" indent="-88900" lvl="0" marL="1778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algn="l" indent="0" lvl="0" marL="457200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049107" name="Google Shape;569;p71"/>
          <p:cNvSpPr/>
          <p:nvPr/>
        </p:nvSpPr>
        <p:spPr>
          <a:xfrm rot="10800000">
            <a:off x="7504736" y="4703674"/>
            <a:ext cx="107135" cy="6867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Google Shape;410;p55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87" name="Google Shape;411;p55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88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1: </a:t>
            </a:r>
            <a:r>
              <a:rPr b="1" dirty="0" sz="2400" lang="en-US" smtClean="0">
                <a:solidFill>
                  <a:srgbClr val="0B5968"/>
                </a:solidFill>
              </a:rPr>
              <a:t>Software Development (</a:t>
            </a:r>
            <a:r>
              <a:rPr b="1" dirty="0" sz="2400" lang="en-US">
                <a:solidFill>
                  <a:srgbClr val="0B5968"/>
                </a:solidFill>
              </a:rPr>
              <a:t>Product </a:t>
            </a:r>
            <a:r>
              <a:rPr b="1" dirty="0" sz="2400" lang="en-US" smtClean="0">
                <a:solidFill>
                  <a:srgbClr val="0B5968"/>
                </a:solidFill>
              </a:rPr>
              <a:t>Based)</a:t>
            </a:r>
            <a:endParaRPr b="1" dirty="0" sz="2000" u="sng"/>
          </a:p>
        </p:txBody>
      </p:sp>
      <p:sp>
        <p:nvSpPr>
          <p:cNvPr id="1048689" name="Google Shape;413;p55"/>
          <p:cNvSpPr txBox="1"/>
          <p:nvPr/>
        </p:nvSpPr>
        <p:spPr>
          <a:xfrm>
            <a:off x="900865" y="1409706"/>
            <a:ext cx="3593935" cy="3208540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CORE JAVA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S2 -- SPRING BOOT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S3 -- LOGICAL &amp; ANALYTICAL SKILLS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S4 -- C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– C++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 ADVANCED JAVA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– SSL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TLS X.509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165100" lvl="0" marL="254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127000" lvl="0" marL="215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cap="none" dirty="0" sz="1200" i="0" lang="en-US" strike="noStrike" u="none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cap="none" dirty="0" sz="1200" i="0" lang="en-US" strike="noStrike" u="none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cap="none" dirty="0" sz="1200" i="0" lang="en-US" strike="noStrike" u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690" name="Google Shape;414;p55"/>
          <p:cNvSpPr txBox="1"/>
          <p:nvPr/>
        </p:nvSpPr>
        <p:spPr>
          <a:xfrm>
            <a:off x="241697" y="824944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b="1" cap="none" dirty="0" sz="26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b="1" cap="none" dirty="0" sz="26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1" name="TextBox 1"/>
          <p:cNvSpPr txBox="1"/>
          <p:nvPr/>
        </p:nvSpPr>
        <p:spPr>
          <a:xfrm>
            <a:off x="4020411" y="1459084"/>
            <a:ext cx="3720353" cy="2215991"/>
          </a:xfrm>
          <a:prstGeom prst="rect"/>
          <a:noFill/>
        </p:spPr>
        <p:txBody>
          <a:bodyPr rtlCol="0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dirty="0" sz="1200" lang="en-US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</a:rPr>
              <a:t>S15</a:t>
            </a:r>
            <a:r>
              <a:rPr dirty="0" sz="1200" lang="en-US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– COMPUTER NETWORK</a:t>
            </a:r>
          </a:p>
          <a:p>
            <a:endParaRPr dirty="0" sz="1200" lang="en-US"/>
          </a:p>
        </p:txBody>
      </p:sp>
      <p:sp>
        <p:nvSpPr>
          <p:cNvPr id="1048692" name="Google Shape;181;p34"/>
          <p:cNvSpPr txBox="1"/>
          <p:nvPr/>
        </p:nvSpPr>
        <p:spPr>
          <a:xfrm>
            <a:off x="240506" y="237868"/>
            <a:ext cx="8660606" cy="46493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>Cohort 1: Software Development (Product Based)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419;p56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6" name="Google Shape;420;p56"/>
          <p:cNvSpPr/>
          <p:nvPr/>
        </p:nvSpPr>
        <p:spPr>
          <a:xfrm>
            <a:off x="241697" y="240505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7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rm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1: </a:t>
            </a:r>
            <a:r>
              <a:rPr b="1" dirty="0" sz="2400" lang="en-US" smtClean="0">
                <a:solidFill>
                  <a:srgbClr val="0B5968"/>
                </a:solidFill>
              </a:rPr>
              <a:t>Software Development (</a:t>
            </a:r>
            <a:r>
              <a:rPr b="1" dirty="0" sz="2400" lang="en-US">
                <a:solidFill>
                  <a:srgbClr val="0B5968"/>
                </a:solidFill>
              </a:rPr>
              <a:t>Product </a:t>
            </a:r>
            <a:r>
              <a:rPr b="1" dirty="0" sz="2400" lang="en-US" smtClean="0">
                <a:solidFill>
                  <a:srgbClr val="0B5968"/>
                </a:solidFill>
              </a:rPr>
              <a:t>Based)</a:t>
            </a:r>
            <a:endParaRPr b="1" dirty="0" sz="2400" u="sng"/>
          </a:p>
        </p:txBody>
      </p:sp>
      <p:sp>
        <p:nvSpPr>
          <p:cNvPr id="1048698" name="Google Shape;422;p56"/>
          <p:cNvSpPr txBox="1"/>
          <p:nvPr/>
        </p:nvSpPr>
        <p:spPr>
          <a:xfrm>
            <a:off x="852487" y="1162954"/>
            <a:ext cx="7662863" cy="4039537"/>
          </a:xfrm>
          <a:prstGeom prst="rect"/>
          <a:noFill/>
          <a:ln>
            <a:noFill/>
          </a:ln>
        </p:spPr>
        <p:txBody>
          <a:bodyPr anchor="t" anchorCtr="0" bIns="34275" lIns="68575" rIns="68575" spcFirstLastPara="1" tIns="34275" wrap="square">
            <a:spAutoFit/>
          </a:bodyPr>
          <a:p>
            <a:pPr lvl="0">
              <a:lnSpc>
                <a:spcPct val="150000"/>
              </a:lnSpc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dirty="0" sz="1200" lang="en-US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indent="-21590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dirty="0" sz="1200"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15900" lvl="0" marL="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dirty="0" sz="1200" lang="en-US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algn="l" indent="-127000" lvl="0" marL="21590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cap="none" dirty="0" sz="1200" i="0" lang="en-US" strike="noStrike" u="none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1200" i="0" lang="en-US" strike="noStrike" u="none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cap="none" dirty="0" sz="1200" i="0" lang="en-US" strike="noStrike" u="non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699" name="Google Shape;423;p56"/>
          <p:cNvSpPr txBox="1"/>
          <p:nvPr/>
        </p:nvSpPr>
        <p:spPr>
          <a:xfrm>
            <a:off x="241697" y="811719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0" name="Google Shape;181;p34"/>
          <p:cNvSpPr txBox="1"/>
          <p:nvPr/>
        </p:nvSpPr>
        <p:spPr>
          <a:xfrm>
            <a:off x="230981" y="253092"/>
            <a:ext cx="8660606" cy="46493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>Cohort 1: Software Development (Product Based)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428;p57"/>
          <p:cNvSpPr/>
          <p:nvPr/>
        </p:nvSpPr>
        <p:spPr>
          <a:xfrm>
            <a:off x="0" y="0"/>
            <a:ext cx="9141619" cy="5143500"/>
          </a:xfrm>
          <a:prstGeom prst="rect"/>
          <a:solidFill>
            <a:srgbClr val="3F3F3F"/>
          </a:solidFill>
          <a:ln>
            <a:noFill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4" name="Google Shape;429;p57"/>
          <p:cNvSpPr/>
          <p:nvPr/>
        </p:nvSpPr>
        <p:spPr>
          <a:xfrm>
            <a:off x="241697" y="240506"/>
            <a:ext cx="8660606" cy="4662488"/>
          </a:xfrm>
          <a:prstGeom prst="rect"/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34275" lIns="68575" rIns="68575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5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p>
            <a:pPr lvl="0">
              <a:buClr>
                <a:srgbClr val="0B5968"/>
              </a:buClr>
              <a:buSzPct val="100000"/>
            </a:pPr>
            <a:r>
              <a:rPr b="1" dirty="0" sz="2400" lang="en-US">
                <a:solidFill>
                  <a:srgbClr val="0B5968"/>
                </a:solidFill>
              </a:rPr>
              <a:t>Cohort 1: SOFTWARE DEVELOPMENT (Product </a:t>
            </a:r>
            <a:r>
              <a:rPr b="1" dirty="0" sz="2400" lang="en-US" smtClean="0">
                <a:solidFill>
                  <a:srgbClr val="0B5968"/>
                </a:solidFill>
              </a:rPr>
              <a:t>Based)</a:t>
            </a:r>
            <a:endParaRPr b="1" dirty="0" sz="2000" u="sng"/>
          </a:p>
        </p:txBody>
      </p:sp>
      <p:sp>
        <p:nvSpPr>
          <p:cNvPr id="1048706" name="Google Shape;431;p57"/>
          <p:cNvSpPr txBox="1"/>
          <p:nvPr/>
        </p:nvSpPr>
        <p:spPr>
          <a:xfrm>
            <a:off x="241697" y="800685"/>
            <a:ext cx="7886700" cy="351235"/>
          </a:xfrm>
          <a:prstGeom prst="rect"/>
          <a:noFill/>
          <a:ln>
            <a:noFill/>
          </a:ln>
        </p:spPr>
        <p:txBody>
          <a:bodyPr anchor="ctr" anchorCtr="0" bIns="34275" lIns="68575" rIns="68575" spcFirstLastPara="1" tIns="34275" wrap="square">
            <a:normAutofit/>
          </a:bodyPr>
          <a:p>
            <a:pPr algn="l" indent="-431831" lvl="0" marL="4318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cap="none" dirty="0" sz="2700" i="0" lang="e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b="1" cap="none" dirty="0" sz="2700" i="0" strike="noStrike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4" name="Google Shape;432;p57"/>
          <p:cNvGraphicFramePr>
            <a:graphicFrameLocks/>
          </p:cNvGraphicFramePr>
          <p:nvPr/>
        </p:nvGraphicFramePr>
        <p:xfrm>
          <a:off x="695246" y="1646381"/>
          <a:ext cx="7730837" cy="26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0653"/>
                <a:gridCol w="3985063"/>
                <a:gridCol w="2335121"/>
              </a:tblGrid>
              <a:tr h="165725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b="1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Certified Associate, Java SE 8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Programmer[S1]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CCDSAP Beginner and Advanced Level[S10,S11]</a:t>
                      </a: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algn="l" indent="-228600" lvl="0" marL="2286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cap="none" dirty="0" sz="120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Codechef</a:t>
                      </a:r>
                      <a:endParaRPr b="0" cap="none" dirty="0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in Java   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[S1}</a:t>
                      </a:r>
                      <a:endParaRPr cap="none" dirty="0" sz="1200" lang="en" strike="noStrike" u="none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</a:t>
                      </a: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Analysis of Algorithms 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 Certified Administrator</a:t>
                      </a: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[S9]                            </a:t>
                      </a:r>
                      <a:endParaRPr cap="none" dirty="0" sz="120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cap="none" dirty="0" sz="1200" strike="noStrike" u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https://www.redhat.com/en/services/training/ex200-red-hat-certified-system-administrator-rhcsa-exam</a:t>
                      </a:r>
                      <a:endParaRPr cap="none" dirty="0" sz="1200" strike="noStrike" u="none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cap="none" sz="1200" lang="en" strike="noStrike" u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endParaRPr b="1" cap="none" sz="1200" i="0" strike="noStrike" u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 Hacker Cup[S10,S11]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Google’s Kick Start[S10,S11]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Infosys’s </a:t>
                      </a:r>
                      <a:r>
                        <a:rPr cap="none" dirty="0" sz="120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HackWithInfy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TCS </a:t>
                      </a:r>
                      <a:r>
                        <a:rPr cap="none" dirty="0" sz="120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CodeVita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algn="l" indent="-6985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TCS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Infosys</a:t>
                      </a:r>
                    </a:p>
                    <a:p>
                      <a:pPr algn="l" indent="-254000" lvl="0" marL="25400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cap="none" dirty="0" sz="1200" lang="en-US" err="1" strike="noStrike" u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endParaRPr cap="none" dirty="0" sz="1200" lang="en-US" strike="noStrike" u="none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  <p:sp>
        <p:nvSpPr>
          <p:cNvPr id="1048707" name="Google Shape;181;p34"/>
          <p:cNvSpPr txBox="1"/>
          <p:nvPr/>
        </p:nvSpPr>
        <p:spPr>
          <a:xfrm>
            <a:off x="230361" y="240506"/>
            <a:ext cx="8660606" cy="464935"/>
          </a:xfrm>
          <a:prstGeom prst="rect"/>
          <a:solidFill>
            <a:srgbClr val="D8D8D8"/>
          </a:solidFill>
          <a:ln>
            <a:noFill/>
          </a:ln>
        </p:spPr>
        <p:txBody>
          <a:bodyPr anchor="ctr" anchorCtr="0" bIns="81000" lIns="68575" rIns="68575" spcFirstLastPara="1" tIns="81000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cap="none" sz="3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sz="2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b="1" dirty="0" sz="2400" lang="en-US" smtClean="0">
                <a:solidFill>
                  <a:srgbClr val="0B5968"/>
                </a:solidFill>
              </a:rPr>
              <a:t>Cohort 1: Software Development (Product Based)</a:t>
            </a:r>
            <a:endParaRPr b="1" dirty="0" sz="2400" lang="en-US" u="sng"/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1_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Cohorts in B.Tech CSE</dc:title>
  <dc:creator>Tarun</dc:creator>
  <cp:lastModifiedBy>madhuri.23525@lpu.co.in</cp:lastModifiedBy>
  <dcterms:created xsi:type="dcterms:W3CDTF">2023-10-27T06:42:41Z</dcterms:created>
  <dcterms:modified xsi:type="dcterms:W3CDTF">2023-10-27T06:42:41Z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b9ddf5fa5d56433699f2a76168a8723f</vt:lpwstr>
  </property>
</Properties>
</file>